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2"/>
  </p:notesMasterIdLst>
  <p:sldIdLst>
    <p:sldId id="256" r:id="rId2"/>
    <p:sldId id="258" r:id="rId3"/>
    <p:sldId id="259" r:id="rId4"/>
    <p:sldId id="375" r:id="rId5"/>
    <p:sldId id="261" r:id="rId6"/>
    <p:sldId id="260" r:id="rId7"/>
    <p:sldId id="262" r:id="rId8"/>
    <p:sldId id="263" r:id="rId9"/>
    <p:sldId id="326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376" r:id="rId18"/>
    <p:sldId id="378" r:id="rId19"/>
    <p:sldId id="271" r:id="rId20"/>
    <p:sldId id="272" r:id="rId21"/>
    <p:sldId id="273" r:id="rId22"/>
    <p:sldId id="274" r:id="rId23"/>
    <p:sldId id="344" r:id="rId24"/>
    <p:sldId id="275" r:id="rId25"/>
    <p:sldId id="380" r:id="rId26"/>
    <p:sldId id="281" r:id="rId27"/>
    <p:sldId id="382" r:id="rId28"/>
    <p:sldId id="383" r:id="rId29"/>
    <p:sldId id="276" r:id="rId30"/>
    <p:sldId id="345" r:id="rId31"/>
    <p:sldId id="346" r:id="rId32"/>
    <p:sldId id="335" r:id="rId33"/>
    <p:sldId id="280" r:id="rId34"/>
    <p:sldId id="385" r:id="rId35"/>
    <p:sldId id="403" r:id="rId36"/>
    <p:sldId id="348" r:id="rId37"/>
    <p:sldId id="284" r:id="rId38"/>
    <p:sldId id="372" r:id="rId39"/>
    <p:sldId id="285" r:id="rId40"/>
    <p:sldId id="347" r:id="rId41"/>
    <p:sldId id="288" r:id="rId42"/>
    <p:sldId id="389" r:id="rId43"/>
    <p:sldId id="286" r:id="rId44"/>
    <p:sldId id="337" r:id="rId45"/>
    <p:sldId id="338" r:id="rId46"/>
    <p:sldId id="339" r:id="rId47"/>
    <p:sldId id="340" r:id="rId48"/>
    <p:sldId id="287" r:id="rId49"/>
    <p:sldId id="390" r:id="rId50"/>
    <p:sldId id="391" r:id="rId51"/>
    <p:sldId id="291" r:id="rId52"/>
    <p:sldId id="294" r:id="rId53"/>
    <p:sldId id="293" r:id="rId54"/>
    <p:sldId id="357" r:id="rId55"/>
    <p:sldId id="295" r:id="rId56"/>
    <p:sldId id="401" r:id="rId57"/>
    <p:sldId id="297" r:id="rId58"/>
    <p:sldId id="392" r:id="rId59"/>
    <p:sldId id="393" r:id="rId60"/>
    <p:sldId id="394" r:id="rId61"/>
    <p:sldId id="395" r:id="rId62"/>
    <p:sldId id="303" r:id="rId63"/>
    <p:sldId id="374" r:id="rId64"/>
    <p:sldId id="298" r:id="rId65"/>
    <p:sldId id="301" r:id="rId66"/>
    <p:sldId id="388" r:id="rId67"/>
    <p:sldId id="300" r:id="rId68"/>
    <p:sldId id="302" r:id="rId69"/>
    <p:sldId id="402" r:id="rId70"/>
    <p:sldId id="358" r:id="rId71"/>
    <p:sldId id="359" r:id="rId72"/>
    <p:sldId id="360" r:id="rId73"/>
    <p:sldId id="305" r:id="rId74"/>
    <p:sldId id="361" r:id="rId75"/>
    <p:sldId id="400" r:id="rId76"/>
    <p:sldId id="397" r:id="rId77"/>
    <p:sldId id="398" r:id="rId78"/>
    <p:sldId id="399" r:id="rId79"/>
    <p:sldId id="362" r:id="rId80"/>
    <p:sldId id="354" r:id="rId8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7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560" y="-104"/>
      </p:cViewPr>
      <p:guideLst>
        <p:guide orient="horz" pos="213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136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notesMaster" Target="notesMasters/notesMaster1.xml"/><Relationship Id="rId83" Type="http://schemas.openxmlformats.org/officeDocument/2006/relationships/printerSettings" Target="printerSettings/printerSettings1.bin"/><Relationship Id="rId84" Type="http://schemas.openxmlformats.org/officeDocument/2006/relationships/presProps" Target="presProps.xml"/><Relationship Id="rId85" Type="http://schemas.openxmlformats.org/officeDocument/2006/relationships/viewProps" Target="viewProps.xml"/><Relationship Id="rId86" Type="http://schemas.openxmlformats.org/officeDocument/2006/relationships/theme" Target="theme/theme1.xml"/><Relationship Id="rId8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D27CEA-3CB4-2943-961C-8888CE712039}" type="datetimeFigureOut">
              <a:rPr lang="en-US" smtClean="0"/>
              <a:t>21.04.16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C65835-5FB8-FB4F-9FFE-4EEFFF94D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760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65835-5FB8-FB4F-9FFE-4EEFFF94DB4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51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65835-5FB8-FB4F-9FFE-4EEFFF94DB4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971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64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4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4EB4F66-767B-DA41-A314-5DEFA93E8AF3}" type="slidenum">
              <a:rPr lang="tr-TR" sz="1200"/>
              <a:pPr eaLnBrk="1" hangingPunct="1"/>
              <a:t>35</a:t>
            </a:fld>
            <a:endParaRPr lang="tr-TR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6A30FAD8-78A0-C64F-B794-8966B032DAF5}" type="slidenum">
              <a:rPr lang="tr-TR"/>
              <a:pPr/>
              <a:t>42</a:t>
            </a:fld>
            <a:endParaRPr lang="tr-TR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r-TR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3782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C9D601F9-ECB3-C24A-A824-36FBD0FD2583}" type="slidenum">
              <a:rPr lang="tr-TR"/>
              <a:pPr/>
              <a:t>49</a:t>
            </a:fld>
            <a:endParaRPr lang="tr-TR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2489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B63BD7BB-687D-AA4A-98D2-81BC1D0EAF6C}" type="slidenum">
              <a:rPr lang="tr-TR"/>
              <a:pPr/>
              <a:t>50</a:t>
            </a:fld>
            <a:endParaRPr lang="tr-TR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3057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7D290233-0DD1-4A80-BB1E-9ADC3556DBB6}" type="datetimeFigureOut">
              <a:rPr lang="en-US" smtClean="0"/>
              <a:t>21.04.16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21.04.16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tr-TR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21.04.16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tr-TR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21.04.16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21.04.16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21.04.16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9349C3-5778-5342-8F80-A22B0DE18A83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4054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21.04.16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7D290233-0DD1-4A80-BB1E-9ADC3556DBB6}" type="datetimeFigureOut">
              <a:rPr lang="en-US" smtClean="0"/>
              <a:t>21.04.16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tr-TR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r-TR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21.04.16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21.04.16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21.04.16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21.04.16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21.04.16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21.04.16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7D290233-0DD1-4A80-BB1E-9ADC3556DBB6}" type="datetimeFigureOut">
              <a:rPr lang="en-US" smtClean="0"/>
              <a:t>21.04.16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1.bin"/><Relationship Id="rId5" Type="http://schemas.openxmlformats.org/officeDocument/2006/relationships/package" Target="../embeddings/Microsoft_Word_Document1.docx"/><Relationship Id="rId6" Type="http://schemas.openxmlformats.org/officeDocument/2006/relationships/image" Target="../media/image1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7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8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1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Karbonmonoksit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Zehirlenmeleri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Prof. Dr. Tevfik ÖZLÜ, Prof. Dr. </a:t>
            </a:r>
            <a:r>
              <a:rPr lang="en-US" sz="1800" dirty="0" err="1" smtClean="0"/>
              <a:t>Ferda</a:t>
            </a:r>
            <a:r>
              <a:rPr lang="en-US" sz="1800" dirty="0" smtClean="0"/>
              <a:t> KAHVECİ, </a:t>
            </a:r>
            <a:r>
              <a:rPr lang="en-US" sz="1800" dirty="0" err="1" smtClean="0"/>
              <a:t>Doç</a:t>
            </a:r>
            <a:r>
              <a:rPr lang="en-US" sz="1800" dirty="0" smtClean="0"/>
              <a:t>. Dr. </a:t>
            </a:r>
            <a:r>
              <a:rPr lang="en-US" sz="1800" dirty="0" err="1" smtClean="0"/>
              <a:t>Halil</a:t>
            </a:r>
            <a:r>
              <a:rPr lang="en-US" sz="1800" dirty="0" smtClean="0"/>
              <a:t> KAYA </a:t>
            </a:r>
            <a:r>
              <a:rPr lang="en-US" sz="1800" dirty="0" err="1" smtClean="0"/>
              <a:t>ve</a:t>
            </a:r>
            <a:r>
              <a:rPr lang="en-US" sz="1800" dirty="0" smtClean="0"/>
              <a:t> </a:t>
            </a:r>
            <a:r>
              <a:rPr lang="en-US" sz="1800" dirty="0" err="1" smtClean="0"/>
              <a:t>Uzm</a:t>
            </a:r>
            <a:r>
              <a:rPr lang="en-US" sz="1800" dirty="0" smtClean="0"/>
              <a:t>. Dr. </a:t>
            </a:r>
            <a:r>
              <a:rPr lang="en-US" sz="1800" dirty="0" err="1" smtClean="0"/>
              <a:t>Ezgi</a:t>
            </a:r>
            <a:r>
              <a:rPr lang="en-US" sz="1800" dirty="0" smtClean="0"/>
              <a:t> DEMİRDÖĞEN </a:t>
            </a:r>
            <a:r>
              <a:rPr lang="en-US" sz="1800" dirty="0" err="1" smtClean="0"/>
              <a:t>tarafından</a:t>
            </a:r>
            <a:r>
              <a:rPr lang="en-US" sz="1800" dirty="0" smtClean="0"/>
              <a:t> </a:t>
            </a:r>
            <a:r>
              <a:rPr lang="en-US" sz="1800" dirty="0" err="1" smtClean="0"/>
              <a:t>hazırlanmıştır</a:t>
            </a:r>
            <a:r>
              <a:rPr lang="en-US" sz="1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9042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chemeClr val="tx1"/>
                </a:solidFill>
              </a:rPr>
              <a:t>Sessiz Katil: </a:t>
            </a:r>
            <a:br>
              <a:rPr lang="tr-TR" dirty="0" smtClean="0">
                <a:solidFill>
                  <a:schemeClr val="tx1"/>
                </a:solidFill>
              </a:rPr>
            </a:br>
            <a:r>
              <a:rPr lang="tr-TR" dirty="0" smtClean="0">
                <a:solidFill>
                  <a:schemeClr val="tx1"/>
                </a:solidFill>
              </a:rPr>
              <a:t>Karbon Monoksit 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>
                <a:solidFill>
                  <a:srgbClr val="0000FF"/>
                </a:solidFill>
              </a:rPr>
              <a:t>Renksiz, kokusuz, tatsız, </a:t>
            </a:r>
            <a:r>
              <a:rPr lang="tr-TR" dirty="0" err="1">
                <a:solidFill>
                  <a:srgbClr val="0000FF"/>
                </a:solidFill>
              </a:rPr>
              <a:t>non-irritan</a:t>
            </a:r>
            <a:r>
              <a:rPr lang="tr-TR" dirty="0">
                <a:solidFill>
                  <a:srgbClr val="0000FF"/>
                </a:solidFill>
              </a:rPr>
              <a:t> </a:t>
            </a:r>
            <a:r>
              <a:rPr lang="tr-TR" dirty="0"/>
              <a:t>(gizli zehir</a:t>
            </a:r>
            <a:r>
              <a:rPr lang="tr-TR" dirty="0" smtClean="0"/>
              <a:t>)</a:t>
            </a:r>
          </a:p>
          <a:p>
            <a:r>
              <a:rPr lang="tr-TR" dirty="0" smtClean="0"/>
              <a:t>Odun, kömür, tezek, doğal gaz, tüp gazı, benzin, gaz yağı gibi karbon içeren yakıtların yanması sırasında oluşur</a:t>
            </a:r>
          </a:p>
          <a:p>
            <a:r>
              <a:rPr lang="tr-TR" dirty="0"/>
              <a:t>Havadan hafif odada tavanda birikir</a:t>
            </a:r>
          </a:p>
          <a:p>
            <a:r>
              <a:rPr lang="tr-TR" dirty="0" smtClean="0"/>
              <a:t>Akut </a:t>
            </a:r>
            <a:r>
              <a:rPr lang="tr-TR" dirty="0"/>
              <a:t>ve kronik zehirlenmelere yol açar</a:t>
            </a:r>
          </a:p>
          <a:p>
            <a:r>
              <a:rPr lang="tr-TR" dirty="0"/>
              <a:t>A</a:t>
            </a:r>
            <a:r>
              <a:rPr lang="tr-TR" dirty="0" smtClean="0"/>
              <a:t>sıl olarak </a:t>
            </a:r>
            <a:r>
              <a:rPr lang="tr-TR" dirty="0" smtClean="0">
                <a:solidFill>
                  <a:srgbClr val="0000FF"/>
                </a:solidFill>
              </a:rPr>
              <a:t>yanma tam olmadığında oluşur</a:t>
            </a:r>
          </a:p>
          <a:p>
            <a:endParaRPr lang="tr-TR" dirty="0" smtClean="0"/>
          </a:p>
          <a:p>
            <a:pPr>
              <a:buNone/>
            </a:pP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94100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Tam yanma için…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900112" y="1973581"/>
            <a:ext cx="7345363" cy="3931920"/>
          </a:xfrm>
        </p:spPr>
        <p:txBody>
          <a:bodyPr>
            <a:normAutofit/>
          </a:bodyPr>
          <a:lstStyle/>
          <a:p>
            <a:endParaRPr lang="tr-TR" sz="2800" dirty="0" smtClean="0"/>
          </a:p>
          <a:p>
            <a:r>
              <a:rPr lang="tr-TR" sz="2800" dirty="0" smtClean="0"/>
              <a:t>Ortamda yeterli ve sürekli oksijen bulunmalı (</a:t>
            </a:r>
            <a:r>
              <a:rPr lang="tr-TR" sz="2800" dirty="0" smtClean="0">
                <a:solidFill>
                  <a:srgbClr val="0000FF"/>
                </a:solidFill>
              </a:rPr>
              <a:t>menfezler</a:t>
            </a:r>
            <a:r>
              <a:rPr lang="tr-TR" sz="2800" dirty="0" smtClean="0"/>
              <a:t>)</a:t>
            </a:r>
          </a:p>
          <a:p>
            <a:endParaRPr lang="tr-TR" sz="2800" dirty="0" smtClean="0"/>
          </a:p>
          <a:p>
            <a:r>
              <a:rPr lang="tr-TR" sz="2800" dirty="0" smtClean="0"/>
              <a:t>Atık gazlar yeterince güçlü bir akımla drene edilmeli (</a:t>
            </a:r>
            <a:r>
              <a:rPr lang="tr-TR" sz="2800" dirty="0" smtClean="0">
                <a:solidFill>
                  <a:srgbClr val="0000FF"/>
                </a:solidFill>
              </a:rPr>
              <a:t>bacalar</a:t>
            </a:r>
            <a:r>
              <a:rPr lang="tr-TR" sz="2800" dirty="0" smtClean="0"/>
              <a:t>)</a:t>
            </a:r>
          </a:p>
          <a:p>
            <a:endParaRPr lang="tr-TR" sz="2800" dirty="0" smtClean="0"/>
          </a:p>
          <a:p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120644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chemeClr val="tx1"/>
                </a:solidFill>
              </a:rPr>
              <a:t>CO Kaynakları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42324" y="1584961"/>
            <a:ext cx="8043655" cy="498470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800"/>
              </a:spcBef>
            </a:pPr>
            <a:r>
              <a:rPr lang="tr-TR" dirty="0" smtClean="0"/>
              <a:t>Isınma, ısıtma araçları </a:t>
            </a:r>
          </a:p>
          <a:p>
            <a:pPr lvl="1">
              <a:lnSpc>
                <a:spcPct val="80000"/>
              </a:lnSpc>
              <a:spcBef>
                <a:spcPts val="800"/>
              </a:spcBef>
            </a:pPr>
            <a:r>
              <a:rPr lang="tr-TR" sz="2400" dirty="0"/>
              <a:t>S</a:t>
            </a:r>
            <a:r>
              <a:rPr lang="tr-TR" sz="2400" dirty="0" smtClean="0"/>
              <a:t>oba, mangal, LPG tüplü ısıtıcı, gazlı Japon sobası, </a:t>
            </a:r>
            <a:r>
              <a:rPr lang="tr-TR" sz="2400" dirty="0" err="1" smtClean="0"/>
              <a:t>propanlı</a:t>
            </a:r>
            <a:r>
              <a:rPr lang="tr-TR" sz="2400" dirty="0" smtClean="0"/>
              <a:t> kamp ısıtıcısı, şofben, kombi, kalorifer kazanı</a:t>
            </a:r>
          </a:p>
          <a:p>
            <a:pPr>
              <a:lnSpc>
                <a:spcPct val="80000"/>
              </a:lnSpc>
              <a:spcBef>
                <a:spcPts val="800"/>
              </a:spcBef>
            </a:pPr>
            <a:r>
              <a:rPr lang="tr-TR" dirty="0" smtClean="0"/>
              <a:t>Pişirme araçları </a:t>
            </a:r>
          </a:p>
          <a:p>
            <a:pPr lvl="1">
              <a:lnSpc>
                <a:spcPct val="80000"/>
              </a:lnSpc>
              <a:spcBef>
                <a:spcPts val="800"/>
              </a:spcBef>
            </a:pPr>
            <a:r>
              <a:rPr lang="tr-TR" sz="2400" dirty="0"/>
              <a:t>O</a:t>
            </a:r>
            <a:r>
              <a:rPr lang="tr-TR" sz="2400" dirty="0" smtClean="0"/>
              <a:t>cak, şömine, tandır, kuzine</a:t>
            </a:r>
          </a:p>
          <a:p>
            <a:pPr>
              <a:lnSpc>
                <a:spcPct val="80000"/>
              </a:lnSpc>
              <a:spcBef>
                <a:spcPts val="800"/>
              </a:spcBef>
            </a:pPr>
            <a:r>
              <a:rPr lang="tr-TR" dirty="0" smtClean="0"/>
              <a:t>Trafik araçları (egzoz dumanı)</a:t>
            </a:r>
          </a:p>
          <a:p>
            <a:pPr>
              <a:lnSpc>
                <a:spcPct val="80000"/>
              </a:lnSpc>
              <a:spcBef>
                <a:spcPts val="800"/>
              </a:spcBef>
            </a:pPr>
            <a:r>
              <a:rPr lang="tr-TR" dirty="0" smtClean="0"/>
              <a:t>Yangınlar </a:t>
            </a:r>
          </a:p>
          <a:p>
            <a:pPr>
              <a:lnSpc>
                <a:spcPct val="80000"/>
              </a:lnSpc>
              <a:spcBef>
                <a:spcPts val="800"/>
              </a:spcBef>
            </a:pPr>
            <a:r>
              <a:rPr lang="tr-TR" dirty="0" smtClean="0"/>
              <a:t>Jeneratörler, gazla çalışan motorlar</a:t>
            </a:r>
          </a:p>
          <a:p>
            <a:pPr>
              <a:lnSpc>
                <a:spcPct val="80000"/>
              </a:lnSpc>
              <a:spcBef>
                <a:spcPts val="800"/>
              </a:spcBef>
            </a:pPr>
            <a:r>
              <a:rPr lang="tr-TR" dirty="0" smtClean="0"/>
              <a:t>Sigara</a:t>
            </a:r>
          </a:p>
          <a:p>
            <a:pPr>
              <a:lnSpc>
                <a:spcPct val="80000"/>
              </a:lnSpc>
              <a:spcBef>
                <a:spcPts val="800"/>
              </a:spcBef>
            </a:pPr>
            <a:r>
              <a:rPr lang="tr-TR" dirty="0" smtClean="0"/>
              <a:t>Fabrikalar </a:t>
            </a:r>
          </a:p>
          <a:p>
            <a:pPr lvl="1">
              <a:lnSpc>
                <a:spcPct val="80000"/>
              </a:lnSpc>
              <a:spcBef>
                <a:spcPts val="800"/>
              </a:spcBef>
            </a:pPr>
            <a:r>
              <a:rPr lang="tr-TR" sz="2400" dirty="0"/>
              <a:t>F</a:t>
            </a:r>
            <a:r>
              <a:rPr lang="tr-TR" sz="2400" dirty="0" smtClean="0"/>
              <a:t>ormaldehit, metilen klorür, dökümhaneler, demir çelik</a:t>
            </a:r>
          </a:p>
          <a:p>
            <a:pPr>
              <a:lnSpc>
                <a:spcPct val="80000"/>
              </a:lnSpc>
              <a:spcBef>
                <a:spcPts val="800"/>
              </a:spcBef>
            </a:pPr>
            <a:r>
              <a:rPr lang="tr-TR" dirty="0" smtClean="0"/>
              <a:t>Maden ocakları</a:t>
            </a:r>
          </a:p>
          <a:p>
            <a:pPr>
              <a:lnSpc>
                <a:spcPct val="80000"/>
              </a:lnSpc>
              <a:spcBef>
                <a:spcPts val="800"/>
              </a:spcBef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45170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Dikkat</a:t>
            </a:r>
            <a:r>
              <a:rPr lang="en-US" dirty="0" smtClean="0">
                <a:solidFill>
                  <a:schemeClr val="tx1"/>
                </a:solidFill>
              </a:rPr>
              <a:t>!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 err="1" smtClean="0"/>
              <a:t>Doğal</a:t>
            </a:r>
            <a:r>
              <a:rPr lang="en-US" sz="3200" dirty="0" smtClean="0"/>
              <a:t> </a:t>
            </a:r>
            <a:r>
              <a:rPr lang="en-US" sz="3200" dirty="0" err="1" smtClean="0"/>
              <a:t>gaz</a:t>
            </a:r>
            <a:r>
              <a:rPr lang="en-US" sz="3200" dirty="0" smtClean="0"/>
              <a:t>, LPG </a:t>
            </a:r>
            <a:r>
              <a:rPr lang="en-US" sz="3200" dirty="0" err="1" smtClean="0"/>
              <a:t>zehirlenmelerinde</a:t>
            </a:r>
            <a:r>
              <a:rPr lang="en-US" sz="3200" dirty="0" smtClean="0"/>
              <a:t> </a:t>
            </a:r>
            <a:r>
              <a:rPr lang="en-US" sz="3200" dirty="0" err="1" smtClean="0"/>
              <a:t>olay</a:t>
            </a:r>
            <a:r>
              <a:rPr lang="en-US" sz="3200" dirty="0" smtClean="0"/>
              <a:t> </a:t>
            </a:r>
            <a:r>
              <a:rPr lang="en-US" sz="3200" dirty="0" err="1" smtClean="0"/>
              <a:t>asıl</a:t>
            </a:r>
            <a:r>
              <a:rPr lang="en-US" sz="3200" dirty="0" smtClean="0"/>
              <a:t> </a:t>
            </a:r>
            <a:r>
              <a:rPr lang="en-US" sz="3200" dirty="0" err="1" smtClean="0"/>
              <a:t>olarak</a:t>
            </a:r>
            <a:r>
              <a:rPr lang="en-US" sz="3200" dirty="0" smtClean="0"/>
              <a:t> </a:t>
            </a:r>
            <a:r>
              <a:rPr lang="en-US" sz="3200" dirty="0" err="1" smtClean="0"/>
              <a:t>asfiksidir</a:t>
            </a:r>
            <a:r>
              <a:rPr lang="en-US" sz="3200" dirty="0" smtClean="0"/>
              <a:t>, CO </a:t>
            </a:r>
            <a:r>
              <a:rPr lang="en-US" sz="3200" dirty="0" err="1" smtClean="0"/>
              <a:t>bu</a:t>
            </a:r>
            <a:r>
              <a:rPr lang="en-US" sz="3200" dirty="0" smtClean="0"/>
              <a:t> </a:t>
            </a:r>
            <a:r>
              <a:rPr lang="en-US" sz="3200" dirty="0" err="1" smtClean="0"/>
              <a:t>olgularda</a:t>
            </a:r>
            <a:r>
              <a:rPr lang="en-US" sz="3200" dirty="0" smtClean="0"/>
              <a:t> </a:t>
            </a:r>
            <a:r>
              <a:rPr lang="en-US" sz="3200" dirty="0" err="1" smtClean="0"/>
              <a:t>zehirlenmeden</a:t>
            </a:r>
            <a:r>
              <a:rPr lang="en-US" sz="3200" dirty="0" smtClean="0"/>
              <a:t> </a:t>
            </a:r>
            <a:r>
              <a:rPr lang="en-US" sz="3200" dirty="0" err="1" smtClean="0"/>
              <a:t>çok</a:t>
            </a:r>
            <a:r>
              <a:rPr lang="en-US" sz="3200" dirty="0" smtClean="0"/>
              <a:t> </a:t>
            </a:r>
            <a:r>
              <a:rPr lang="en-US" sz="3200" dirty="0" err="1" smtClean="0"/>
              <a:t>daha</a:t>
            </a:r>
            <a:r>
              <a:rPr lang="en-US" sz="3200" dirty="0" smtClean="0"/>
              <a:t> </a:t>
            </a:r>
            <a:r>
              <a:rPr lang="en-US" sz="3200" dirty="0" err="1" smtClean="0"/>
              <a:t>az</a:t>
            </a:r>
            <a:r>
              <a:rPr lang="en-US" sz="3200" dirty="0" smtClean="0"/>
              <a:t> </a:t>
            </a:r>
            <a:r>
              <a:rPr lang="en-US" sz="3200" dirty="0" err="1" smtClean="0"/>
              <a:t>sorumludur</a:t>
            </a:r>
            <a:r>
              <a:rPr lang="en-US" sz="3200" dirty="0" smtClean="0"/>
              <a:t>.</a:t>
            </a:r>
          </a:p>
          <a:p>
            <a:endParaRPr lang="en-US" sz="3200" dirty="0" smtClean="0"/>
          </a:p>
          <a:p>
            <a:r>
              <a:rPr lang="en-US" sz="3200" dirty="0" err="1" smtClean="0"/>
              <a:t>Doğal</a:t>
            </a:r>
            <a:r>
              <a:rPr lang="en-US" sz="3200" dirty="0" smtClean="0"/>
              <a:t> </a:t>
            </a:r>
            <a:r>
              <a:rPr lang="en-US" sz="3200" dirty="0" err="1" smtClean="0"/>
              <a:t>gaz</a:t>
            </a:r>
            <a:r>
              <a:rPr lang="en-US" sz="3200" dirty="0" smtClean="0"/>
              <a:t> </a:t>
            </a:r>
            <a:r>
              <a:rPr lang="en-US" sz="3200" dirty="0" err="1" smtClean="0"/>
              <a:t>ve</a:t>
            </a:r>
            <a:r>
              <a:rPr lang="en-US" sz="3200" dirty="0" smtClean="0"/>
              <a:t> LPG </a:t>
            </a:r>
            <a:r>
              <a:rPr lang="en-US" sz="3200" dirty="0" err="1" smtClean="0"/>
              <a:t>sızıntısı</a:t>
            </a:r>
            <a:r>
              <a:rPr lang="en-US" sz="3200" dirty="0" smtClean="0"/>
              <a:t> </a:t>
            </a:r>
            <a:r>
              <a:rPr lang="en-US" sz="3200" dirty="0" err="1" smtClean="0"/>
              <a:t>durumlarında</a:t>
            </a:r>
            <a:r>
              <a:rPr lang="en-US" sz="3200" dirty="0" smtClean="0"/>
              <a:t>, hem </a:t>
            </a:r>
            <a:r>
              <a:rPr lang="en-US" sz="3200" dirty="0" err="1" smtClean="0"/>
              <a:t>oda</a:t>
            </a:r>
            <a:r>
              <a:rPr lang="en-US" sz="3200" dirty="0" smtClean="0"/>
              <a:t> </a:t>
            </a:r>
            <a:r>
              <a:rPr lang="en-US" sz="3200" dirty="0" err="1" smtClean="0"/>
              <a:t>havasında</a:t>
            </a:r>
            <a:r>
              <a:rPr lang="en-US" sz="3200" dirty="0" smtClean="0"/>
              <a:t> hem </a:t>
            </a:r>
            <a:r>
              <a:rPr lang="en-US" sz="3200" dirty="0" err="1" smtClean="0"/>
              <a:t>alveol</a:t>
            </a:r>
            <a:r>
              <a:rPr lang="en-US" sz="3200" dirty="0" smtClean="0"/>
              <a:t> </a:t>
            </a:r>
            <a:r>
              <a:rPr lang="en-US" sz="3200" dirty="0" err="1" smtClean="0"/>
              <a:t>havasında</a:t>
            </a:r>
            <a:r>
              <a:rPr lang="en-US" sz="3200" dirty="0" smtClean="0"/>
              <a:t> </a:t>
            </a:r>
            <a:r>
              <a:rPr lang="en-US" sz="3200" dirty="0" err="1" smtClean="0"/>
              <a:t>oksijenin</a:t>
            </a:r>
            <a:r>
              <a:rPr lang="en-US" sz="3200" dirty="0" smtClean="0"/>
              <a:t> </a:t>
            </a:r>
            <a:r>
              <a:rPr lang="en-US" sz="3200" dirty="0" err="1" smtClean="0"/>
              <a:t>yerini</a:t>
            </a:r>
            <a:r>
              <a:rPr lang="en-US" sz="3200" dirty="0" smtClean="0"/>
              <a:t> </a:t>
            </a:r>
            <a:r>
              <a:rPr lang="en-US" sz="3200" dirty="0" err="1" smtClean="0"/>
              <a:t>bu</a:t>
            </a:r>
            <a:r>
              <a:rPr lang="en-US" sz="3200" dirty="0" smtClean="0"/>
              <a:t> </a:t>
            </a:r>
            <a:r>
              <a:rPr lang="en-US" sz="3200" dirty="0" err="1" smtClean="0"/>
              <a:t>gaz</a:t>
            </a:r>
            <a:r>
              <a:rPr lang="en-US" sz="3200" dirty="0" smtClean="0"/>
              <a:t> </a:t>
            </a:r>
            <a:r>
              <a:rPr lang="en-US" sz="3200" dirty="0" err="1" smtClean="0"/>
              <a:t>alır</a:t>
            </a:r>
            <a:r>
              <a:rPr lang="en-US" sz="3200" dirty="0" smtClean="0"/>
              <a:t> </a:t>
            </a:r>
            <a:r>
              <a:rPr lang="en-US" sz="3200" dirty="0" err="1" smtClean="0"/>
              <a:t>ve</a:t>
            </a:r>
            <a:r>
              <a:rPr lang="en-US" sz="3200" dirty="0" smtClean="0"/>
              <a:t> </a:t>
            </a:r>
            <a:r>
              <a:rPr lang="en-US" sz="3200" dirty="0" err="1" smtClean="0"/>
              <a:t>kişi</a:t>
            </a:r>
            <a:r>
              <a:rPr lang="en-US" sz="3200" dirty="0" smtClean="0"/>
              <a:t> </a:t>
            </a:r>
            <a:r>
              <a:rPr lang="en-US" sz="3200" dirty="0" err="1" smtClean="0"/>
              <a:t>oksijensizlikten</a:t>
            </a:r>
            <a:r>
              <a:rPr lang="en-US" sz="3200" dirty="0" smtClean="0"/>
              <a:t> </a:t>
            </a:r>
            <a:r>
              <a:rPr lang="en-US" sz="3200" dirty="0" err="1" smtClean="0"/>
              <a:t>ölür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30678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chemeClr val="tx1"/>
                </a:solidFill>
              </a:rPr>
              <a:t>CO Zehirlenmeleriyle İlişkili Faktörler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800"/>
              </a:spcBef>
            </a:pPr>
            <a:r>
              <a:rPr lang="tr-TR" dirty="0" smtClean="0"/>
              <a:t>Kış mevsimi</a:t>
            </a:r>
          </a:p>
          <a:p>
            <a:pPr>
              <a:spcBef>
                <a:spcPts val="800"/>
              </a:spcBef>
            </a:pPr>
            <a:r>
              <a:rPr lang="tr-TR" dirty="0" smtClean="0"/>
              <a:t>Lodos, ters rüzgar</a:t>
            </a:r>
          </a:p>
          <a:p>
            <a:pPr>
              <a:spcBef>
                <a:spcPts val="800"/>
              </a:spcBef>
            </a:pPr>
            <a:r>
              <a:rPr lang="tr-TR" dirty="0" smtClean="0"/>
              <a:t>Kötü, yetersiz, tıkalı bacalar</a:t>
            </a:r>
          </a:p>
          <a:p>
            <a:pPr>
              <a:spcBef>
                <a:spcPts val="800"/>
              </a:spcBef>
            </a:pPr>
            <a:r>
              <a:rPr lang="tr-TR" dirty="0" smtClean="0"/>
              <a:t>Kalitesiz yakıt</a:t>
            </a:r>
          </a:p>
          <a:p>
            <a:pPr>
              <a:spcBef>
                <a:spcPts val="800"/>
              </a:spcBef>
            </a:pPr>
            <a:r>
              <a:rPr lang="tr-TR" dirty="0" smtClean="0"/>
              <a:t>Soba kurum ve yakma hataları</a:t>
            </a:r>
          </a:p>
          <a:p>
            <a:pPr>
              <a:spcBef>
                <a:spcPts val="800"/>
              </a:spcBef>
            </a:pPr>
            <a:r>
              <a:rPr lang="tr-TR" dirty="0" smtClean="0"/>
              <a:t>Tesisat hataları (doğal gaz, şofben, vb)</a:t>
            </a:r>
          </a:p>
          <a:p>
            <a:pPr>
              <a:spcBef>
                <a:spcPts val="800"/>
              </a:spcBef>
            </a:pPr>
            <a:r>
              <a:rPr lang="tr-TR" dirty="0" smtClean="0"/>
              <a:t>Mimari hatalar (menfezler, bacalar)</a:t>
            </a:r>
          </a:p>
          <a:p>
            <a:pPr>
              <a:spcBef>
                <a:spcPts val="800"/>
              </a:spcBef>
            </a:pPr>
            <a:r>
              <a:rPr lang="tr-TR" dirty="0" smtClean="0"/>
              <a:t>İlgisizlik, dikkatsizlik, ihmal</a:t>
            </a:r>
          </a:p>
          <a:p>
            <a:pPr>
              <a:spcBef>
                <a:spcPts val="800"/>
              </a:spcBef>
            </a:pPr>
            <a:r>
              <a:rPr lang="tr-TR" dirty="0" smtClean="0"/>
              <a:t>Denetimsizlik</a:t>
            </a:r>
          </a:p>
          <a:p>
            <a:pPr>
              <a:spcBef>
                <a:spcPts val="800"/>
              </a:spcBef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76644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Risk </a:t>
            </a:r>
            <a:r>
              <a:rPr lang="en-US" dirty="0" err="1" smtClean="0">
                <a:solidFill>
                  <a:schemeClr val="tx1"/>
                </a:solidFill>
              </a:rPr>
              <a:t>Grupları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dirty="0" err="1" smtClean="0"/>
              <a:t>Yangından</a:t>
            </a:r>
            <a:r>
              <a:rPr lang="en-US" dirty="0" smtClean="0"/>
              <a:t> </a:t>
            </a:r>
            <a:r>
              <a:rPr lang="en-US" dirty="0" err="1" smtClean="0"/>
              <a:t>kurtulanlar</a:t>
            </a:r>
            <a:endParaRPr lang="en-US" dirty="0" smtClean="0"/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dirty="0" err="1" smtClean="0"/>
              <a:t>İtfaiyeciler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yangına</a:t>
            </a:r>
            <a:r>
              <a:rPr lang="en-US" dirty="0" smtClean="0"/>
              <a:t> </a:t>
            </a:r>
            <a:r>
              <a:rPr lang="en-US" dirty="0" err="1" smtClean="0"/>
              <a:t>gönüllü</a:t>
            </a:r>
            <a:r>
              <a:rPr lang="en-US" dirty="0" smtClean="0"/>
              <a:t> </a:t>
            </a:r>
            <a:r>
              <a:rPr lang="en-US" dirty="0" err="1" smtClean="0"/>
              <a:t>müdahale</a:t>
            </a:r>
            <a:r>
              <a:rPr lang="en-US" dirty="0" smtClean="0"/>
              <a:t> </a:t>
            </a:r>
            <a:r>
              <a:rPr lang="en-US" dirty="0" err="1" smtClean="0"/>
              <a:t>edenler</a:t>
            </a:r>
            <a:endParaRPr lang="en-US" dirty="0" smtClean="0"/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dirty="0" err="1" smtClean="0"/>
              <a:t>Kalorifer</a:t>
            </a:r>
            <a:r>
              <a:rPr lang="en-US" dirty="0" smtClean="0"/>
              <a:t> </a:t>
            </a:r>
            <a:r>
              <a:rPr lang="en-US" dirty="0" err="1" smtClean="0"/>
              <a:t>yakıcıları</a:t>
            </a:r>
            <a:endParaRPr lang="en-US" dirty="0" smtClean="0"/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dirty="0" err="1" smtClean="0"/>
              <a:t>Kapalı</a:t>
            </a:r>
            <a:r>
              <a:rPr lang="en-US" dirty="0" smtClean="0"/>
              <a:t> </a:t>
            </a:r>
            <a:r>
              <a:rPr lang="en-US" dirty="0" err="1" smtClean="0"/>
              <a:t>otopark</a:t>
            </a:r>
            <a:r>
              <a:rPr lang="en-US" dirty="0" smtClean="0"/>
              <a:t> </a:t>
            </a:r>
            <a:r>
              <a:rPr lang="en-US" dirty="0" err="1" smtClean="0"/>
              <a:t>çalışanları</a:t>
            </a:r>
            <a:endParaRPr lang="en-US" dirty="0" smtClean="0"/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dirty="0" err="1" smtClean="0"/>
              <a:t>Boya</a:t>
            </a:r>
            <a:r>
              <a:rPr lang="en-US" dirty="0" smtClean="0"/>
              <a:t> </a:t>
            </a:r>
            <a:r>
              <a:rPr lang="en-US" dirty="0" err="1" smtClean="0"/>
              <a:t>fabrikası</a:t>
            </a:r>
            <a:r>
              <a:rPr lang="en-US" dirty="0" smtClean="0"/>
              <a:t> </a:t>
            </a:r>
            <a:r>
              <a:rPr lang="en-US" dirty="0" err="1" smtClean="0"/>
              <a:t>çalışanları</a:t>
            </a:r>
            <a:endParaRPr lang="en-US" dirty="0" smtClean="0"/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dirty="0"/>
              <a:t>Motor </a:t>
            </a:r>
            <a:r>
              <a:rPr lang="en-US" dirty="0" err="1"/>
              <a:t>endüstrisi</a:t>
            </a:r>
            <a:r>
              <a:rPr lang="en-US" dirty="0"/>
              <a:t> </a:t>
            </a:r>
            <a:r>
              <a:rPr lang="en-US" dirty="0" err="1"/>
              <a:t>çalışanları</a:t>
            </a:r>
            <a:endParaRPr lang="en-US" dirty="0"/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dirty="0" err="1" smtClean="0"/>
              <a:t>Yoğun</a:t>
            </a:r>
            <a:r>
              <a:rPr lang="en-US" dirty="0" smtClean="0"/>
              <a:t> </a:t>
            </a:r>
            <a:r>
              <a:rPr lang="en-US" dirty="0" err="1" smtClean="0"/>
              <a:t>trafikte</a:t>
            </a:r>
            <a:r>
              <a:rPr lang="en-US" dirty="0" smtClean="0"/>
              <a:t> </a:t>
            </a:r>
            <a:r>
              <a:rPr lang="en-US" dirty="0" err="1" smtClean="0"/>
              <a:t>profesyonel</a:t>
            </a:r>
            <a:r>
              <a:rPr lang="en-US" dirty="0" smtClean="0"/>
              <a:t> </a:t>
            </a:r>
            <a:r>
              <a:rPr lang="en-US" dirty="0" err="1" smtClean="0"/>
              <a:t>sürücüler</a:t>
            </a:r>
            <a:endParaRPr lang="en-US" dirty="0" smtClean="0"/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dirty="0" err="1" smtClean="0"/>
              <a:t>Trafik</a:t>
            </a:r>
            <a:r>
              <a:rPr lang="en-US" dirty="0" smtClean="0"/>
              <a:t> </a:t>
            </a:r>
            <a:r>
              <a:rPr lang="en-US" dirty="0" err="1"/>
              <a:t>p</a:t>
            </a:r>
            <a:r>
              <a:rPr lang="en-US" dirty="0" err="1" smtClean="0"/>
              <a:t>olisleri</a:t>
            </a:r>
            <a:endParaRPr lang="en-US" dirty="0" smtClean="0"/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dirty="0" err="1" smtClean="0"/>
              <a:t>Kışın</a:t>
            </a:r>
            <a:r>
              <a:rPr lang="en-US" dirty="0" smtClean="0"/>
              <a:t>, </a:t>
            </a:r>
            <a:r>
              <a:rPr lang="en-US" dirty="0" err="1"/>
              <a:t>l</a:t>
            </a:r>
            <a:r>
              <a:rPr lang="en-US" dirty="0" err="1" smtClean="0"/>
              <a:t>odos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ters</a:t>
            </a:r>
            <a:r>
              <a:rPr lang="en-US" dirty="0" smtClean="0"/>
              <a:t> </a:t>
            </a:r>
            <a:r>
              <a:rPr lang="en-US" dirty="0" err="1" smtClean="0"/>
              <a:t>rüzgarda</a:t>
            </a:r>
            <a:r>
              <a:rPr lang="en-US" dirty="0" smtClean="0"/>
              <a:t> </a:t>
            </a:r>
            <a:r>
              <a:rPr lang="en-US" dirty="0" err="1" smtClean="0"/>
              <a:t>izah</a:t>
            </a:r>
            <a:r>
              <a:rPr lang="en-US" dirty="0" smtClean="0"/>
              <a:t> </a:t>
            </a:r>
            <a:r>
              <a:rPr lang="en-US" dirty="0" err="1" smtClean="0"/>
              <a:t>edilemeyen</a:t>
            </a:r>
            <a:r>
              <a:rPr lang="en-US" dirty="0" smtClean="0"/>
              <a:t> </a:t>
            </a:r>
            <a:r>
              <a:rPr lang="en-US" dirty="0" err="1" smtClean="0"/>
              <a:t>klinikle</a:t>
            </a:r>
            <a:r>
              <a:rPr lang="en-US" dirty="0" smtClean="0"/>
              <a:t> </a:t>
            </a:r>
            <a:r>
              <a:rPr lang="en-US" dirty="0" err="1" smtClean="0"/>
              <a:t>başvuran</a:t>
            </a:r>
            <a:r>
              <a:rPr lang="en-US" dirty="0" smtClean="0"/>
              <a:t> </a:t>
            </a:r>
            <a:r>
              <a:rPr lang="en-US" dirty="0" err="1" smtClean="0"/>
              <a:t>hastalar</a:t>
            </a:r>
            <a:endParaRPr lang="en-US" dirty="0" smtClean="0"/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dirty="0" smtClean="0"/>
              <a:t>Soba </a:t>
            </a:r>
            <a:r>
              <a:rPr lang="en-US" dirty="0" err="1" smtClean="0"/>
              <a:t>yanan</a:t>
            </a:r>
            <a:r>
              <a:rPr lang="en-US" dirty="0" smtClean="0"/>
              <a:t> </a:t>
            </a:r>
            <a:r>
              <a:rPr lang="en-US" dirty="0" err="1" smtClean="0"/>
              <a:t>odada</a:t>
            </a:r>
            <a:r>
              <a:rPr lang="en-US" dirty="0" smtClean="0"/>
              <a:t> </a:t>
            </a:r>
            <a:r>
              <a:rPr lang="en-US" dirty="0" err="1" smtClean="0"/>
              <a:t>uyuyanlar</a:t>
            </a:r>
            <a:endParaRPr lang="en-US" dirty="0" smtClean="0"/>
          </a:p>
          <a:p>
            <a:pPr>
              <a:lnSpc>
                <a:spcPct val="80000"/>
              </a:lnSpc>
              <a:spcBef>
                <a:spcPts val="6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187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Soba Zehirlenmeleri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tr-TR" sz="2800" dirty="0" smtClean="0"/>
              <a:t>Bacalar usulüne uygun değil</a:t>
            </a:r>
            <a:endParaRPr lang="tr-TR" dirty="0" smtClean="0"/>
          </a:p>
          <a:p>
            <a:pPr>
              <a:lnSpc>
                <a:spcPct val="70000"/>
              </a:lnSpc>
            </a:pPr>
            <a:r>
              <a:rPr lang="tr-TR" sz="2800" dirty="0" smtClean="0"/>
              <a:t>Hava menfezleri kapatılmış</a:t>
            </a:r>
          </a:p>
          <a:p>
            <a:pPr>
              <a:lnSpc>
                <a:spcPct val="70000"/>
              </a:lnSpc>
            </a:pPr>
            <a:r>
              <a:rPr lang="tr-TR" sz="2800" dirty="0" smtClean="0"/>
              <a:t>Kalitesiz yakıt kullanımı</a:t>
            </a:r>
          </a:p>
          <a:p>
            <a:pPr>
              <a:lnSpc>
                <a:spcPct val="70000"/>
              </a:lnSpc>
            </a:pPr>
            <a:r>
              <a:rPr lang="tr-TR" sz="2800" dirty="0" smtClean="0"/>
              <a:t>Yatarken sobaya kömür ilave edilmesi</a:t>
            </a:r>
          </a:p>
          <a:p>
            <a:pPr>
              <a:lnSpc>
                <a:spcPct val="70000"/>
              </a:lnSpc>
            </a:pPr>
            <a:r>
              <a:rPr lang="tr-TR" sz="2800" dirty="0" smtClean="0"/>
              <a:t>Soba hava giriş ve çıkışlarının kapatılması</a:t>
            </a:r>
          </a:p>
          <a:p>
            <a:pPr>
              <a:lnSpc>
                <a:spcPct val="70000"/>
              </a:lnSpc>
            </a:pPr>
            <a:r>
              <a:rPr lang="tr-TR" sz="2800" dirty="0" smtClean="0"/>
              <a:t>Lodos, ters rüzgar</a:t>
            </a:r>
          </a:p>
          <a:p>
            <a:pPr algn="ctr">
              <a:lnSpc>
                <a:spcPct val="50000"/>
              </a:lnSpc>
              <a:buNone/>
            </a:pPr>
            <a:r>
              <a:rPr lang="tr-TR" sz="2800" dirty="0" smtClean="0">
                <a:solidFill>
                  <a:srgbClr val="0000FF"/>
                </a:solidFill>
              </a:rPr>
              <a:t>Soba yanan bir odada uyuyorsanız </a:t>
            </a:r>
          </a:p>
          <a:p>
            <a:pPr algn="ctr">
              <a:lnSpc>
                <a:spcPct val="50000"/>
              </a:lnSpc>
              <a:buNone/>
            </a:pPr>
            <a:r>
              <a:rPr lang="tr-TR" sz="2800" dirty="0" smtClean="0">
                <a:solidFill>
                  <a:srgbClr val="0000FF"/>
                </a:solidFill>
              </a:rPr>
              <a:t>asla güvende değilsiniz</a:t>
            </a:r>
          </a:p>
          <a:p>
            <a:pPr>
              <a:lnSpc>
                <a:spcPct val="70000"/>
              </a:lnSpc>
            </a:pPr>
            <a:endParaRPr lang="tr-TR" sz="2800" dirty="0" smtClean="0"/>
          </a:p>
          <a:p>
            <a:pPr>
              <a:lnSpc>
                <a:spcPct val="70000"/>
              </a:lnSpc>
            </a:pPr>
            <a:endParaRPr lang="tr-TR" sz="2800" dirty="0" smtClean="0"/>
          </a:p>
          <a:p>
            <a:pPr>
              <a:lnSpc>
                <a:spcPct val="70000"/>
              </a:lnSpc>
            </a:pP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356447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 </a:t>
            </a:r>
            <a:r>
              <a:rPr lang="en-US" dirty="0" err="1">
                <a:solidFill>
                  <a:schemeClr val="tx1"/>
                </a:solidFill>
              </a:rPr>
              <a:t>n</a:t>
            </a:r>
            <a:r>
              <a:rPr lang="en-US" dirty="0" err="1" smtClean="0">
                <a:solidFill>
                  <a:schemeClr val="tx1"/>
                </a:solidFill>
              </a:rPr>
              <a:t>asıl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zarar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verir</a:t>
            </a:r>
            <a:r>
              <a:rPr lang="en-US" dirty="0" smtClean="0">
                <a:solidFill>
                  <a:schemeClr val="tx1"/>
                </a:solidFill>
              </a:rPr>
              <a:t>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Hemoglobinin</a:t>
            </a:r>
            <a:r>
              <a:rPr lang="en-US" dirty="0" smtClean="0"/>
              <a:t> </a:t>
            </a:r>
            <a:r>
              <a:rPr lang="en-US" dirty="0" err="1" smtClean="0"/>
              <a:t>dokulara</a:t>
            </a:r>
            <a:r>
              <a:rPr lang="en-US" dirty="0" smtClean="0"/>
              <a:t> </a:t>
            </a:r>
            <a:r>
              <a:rPr lang="en-US" dirty="0" err="1" smtClean="0"/>
              <a:t>oksijen</a:t>
            </a:r>
            <a:r>
              <a:rPr lang="en-US" dirty="0" smtClean="0"/>
              <a:t> </a:t>
            </a:r>
            <a:r>
              <a:rPr lang="en-US" dirty="0" err="1" smtClean="0"/>
              <a:t>taşımasını</a:t>
            </a:r>
            <a:r>
              <a:rPr lang="en-US" dirty="0" smtClean="0"/>
              <a:t> </a:t>
            </a:r>
            <a:r>
              <a:rPr lang="en-US" dirty="0" err="1" smtClean="0"/>
              <a:t>engeller</a:t>
            </a:r>
            <a:endParaRPr lang="en-US" dirty="0"/>
          </a:p>
          <a:p>
            <a:r>
              <a:rPr lang="en-US" dirty="0" err="1"/>
              <a:t>Direkt</a:t>
            </a:r>
            <a:r>
              <a:rPr lang="en-US" dirty="0"/>
              <a:t> </a:t>
            </a:r>
            <a:r>
              <a:rPr lang="en-US" dirty="0" err="1" smtClean="0"/>
              <a:t>hücreler</a:t>
            </a:r>
            <a:r>
              <a:rPr lang="en-US" dirty="0" smtClean="0"/>
              <a:t> </a:t>
            </a:r>
            <a:r>
              <a:rPr lang="en-US" dirty="0" err="1" smtClean="0"/>
              <a:t>üzerine</a:t>
            </a:r>
            <a:r>
              <a:rPr lang="en-US" dirty="0" smtClean="0"/>
              <a:t> </a:t>
            </a:r>
            <a:r>
              <a:rPr lang="en-US" dirty="0" err="1" smtClean="0"/>
              <a:t>toksik</a:t>
            </a:r>
            <a:r>
              <a:rPr lang="en-US" dirty="0" smtClean="0"/>
              <a:t> </a:t>
            </a:r>
            <a:r>
              <a:rPr lang="en-US" dirty="0" err="1" smtClean="0"/>
              <a:t>etki</a:t>
            </a:r>
            <a:r>
              <a:rPr lang="en-US" dirty="0" smtClean="0"/>
              <a:t> </a:t>
            </a:r>
            <a:r>
              <a:rPr lang="en-US" dirty="0" err="1" smtClean="0"/>
              <a:t>yapar</a:t>
            </a:r>
            <a:endParaRPr lang="en-US" dirty="0"/>
          </a:p>
          <a:p>
            <a:r>
              <a:rPr lang="en-US" dirty="0" err="1" smtClean="0"/>
              <a:t>Bazı</a:t>
            </a:r>
            <a:r>
              <a:rPr lang="en-US" dirty="0" smtClean="0"/>
              <a:t> </a:t>
            </a:r>
            <a:r>
              <a:rPr lang="en-US" dirty="0" err="1" smtClean="0"/>
              <a:t>proteinlere</a:t>
            </a:r>
            <a:r>
              <a:rPr lang="en-US" dirty="0" smtClean="0"/>
              <a:t> </a:t>
            </a:r>
            <a:r>
              <a:rPr lang="en-US" dirty="0" err="1" smtClean="0"/>
              <a:t>bağlanarak</a:t>
            </a:r>
            <a:r>
              <a:rPr lang="en-US" dirty="0" smtClean="0"/>
              <a:t> </a:t>
            </a:r>
            <a:r>
              <a:rPr lang="en-US" dirty="0" err="1" smtClean="0"/>
              <a:t>hücre</a:t>
            </a:r>
            <a:r>
              <a:rPr lang="en-US" dirty="0" smtClean="0"/>
              <a:t> </a:t>
            </a:r>
            <a:r>
              <a:rPr lang="en-US" dirty="0" err="1" smtClean="0"/>
              <a:t>hasarı</a:t>
            </a:r>
            <a:r>
              <a:rPr lang="en-US" dirty="0" smtClean="0"/>
              <a:t> </a:t>
            </a:r>
            <a:r>
              <a:rPr lang="en-US" dirty="0" err="1" smtClean="0"/>
              <a:t>oluşturur</a:t>
            </a:r>
            <a:endParaRPr lang="en-US" dirty="0"/>
          </a:p>
          <a:p>
            <a:r>
              <a:rPr lang="en-US" dirty="0"/>
              <a:t>NO </a:t>
            </a:r>
            <a:r>
              <a:rPr lang="en-US" dirty="0" err="1" smtClean="0"/>
              <a:t>artışı</a:t>
            </a:r>
            <a:r>
              <a:rPr lang="en-US" dirty="0" smtClean="0"/>
              <a:t> </a:t>
            </a:r>
            <a:r>
              <a:rPr lang="en-US" dirty="0" err="1" smtClean="0"/>
              <a:t>yoluyla</a:t>
            </a:r>
            <a:r>
              <a:rPr lang="en-US" dirty="0" smtClean="0"/>
              <a:t> </a:t>
            </a:r>
            <a:r>
              <a:rPr lang="en-US" dirty="0" err="1" smtClean="0"/>
              <a:t>zarar</a:t>
            </a:r>
            <a:r>
              <a:rPr lang="en-US" dirty="0" smtClean="0"/>
              <a:t> </a:t>
            </a:r>
            <a:r>
              <a:rPr lang="en-US" dirty="0" err="1" smtClean="0"/>
              <a:t>verir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5892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Hemoglobini</a:t>
            </a:r>
            <a:r>
              <a:rPr lang="en-US" dirty="0" smtClean="0">
                <a:solidFill>
                  <a:schemeClr val="tx1"/>
                </a:solidFill>
              </a:rPr>
              <a:t> bloke </a:t>
            </a:r>
            <a:r>
              <a:rPr lang="en-US" dirty="0" err="1" smtClean="0">
                <a:solidFill>
                  <a:schemeClr val="tx1"/>
                </a:solidFill>
              </a:rPr>
              <a:t>eder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5" descr="carbonmo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4" y="1798638"/>
            <a:ext cx="7187782" cy="4500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00114" y="1798638"/>
            <a:ext cx="329757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Hemoglobin </a:t>
            </a:r>
            <a:r>
              <a:rPr lang="en-US" sz="2000" dirty="0" err="1" smtClean="0"/>
              <a:t>oksijen</a:t>
            </a:r>
            <a:r>
              <a:rPr lang="en-US" sz="2000" dirty="0" smtClean="0"/>
              <a:t> </a:t>
            </a:r>
            <a:r>
              <a:rPr lang="en-US" sz="2000" dirty="0" err="1" smtClean="0"/>
              <a:t>ve</a:t>
            </a:r>
            <a:r>
              <a:rPr lang="en-US" sz="2000" dirty="0" smtClean="0"/>
              <a:t> </a:t>
            </a:r>
          </a:p>
          <a:p>
            <a:pPr algn="ctr"/>
            <a:r>
              <a:rPr lang="en-US" sz="2000" dirty="0" err="1" smtClean="0"/>
              <a:t>karbondioksit</a:t>
            </a:r>
            <a:r>
              <a:rPr lang="en-US" sz="2000" dirty="0" smtClean="0"/>
              <a:t> </a:t>
            </a:r>
            <a:r>
              <a:rPr lang="en-US" sz="2000" dirty="0" err="1" smtClean="0"/>
              <a:t>taşır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694948" y="2044859"/>
            <a:ext cx="2165684" cy="92333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 </a:t>
            </a:r>
            <a:r>
              <a:rPr lang="en-US" dirty="0" err="1" smtClean="0"/>
              <a:t>hemoglobine</a:t>
            </a:r>
            <a:r>
              <a:rPr lang="en-US" dirty="0" smtClean="0"/>
              <a:t> </a:t>
            </a:r>
            <a:r>
              <a:rPr lang="en-US" dirty="0" err="1" smtClean="0"/>
              <a:t>çok</a:t>
            </a:r>
            <a:r>
              <a:rPr lang="en-US" dirty="0" smtClean="0"/>
              <a:t>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fazla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sıkı</a:t>
            </a:r>
            <a:r>
              <a:rPr lang="en-US" dirty="0" smtClean="0"/>
              <a:t> </a:t>
            </a:r>
            <a:r>
              <a:rPr lang="en-US" dirty="0" err="1" smtClean="0"/>
              <a:t>bağlanır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12105" y="5574632"/>
            <a:ext cx="3368842" cy="70788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Oksijen</a:t>
            </a:r>
            <a:r>
              <a:rPr lang="en-US" sz="2000" dirty="0" smtClean="0"/>
              <a:t> </a:t>
            </a:r>
            <a:r>
              <a:rPr lang="en-US" sz="2000" dirty="0" err="1" smtClean="0"/>
              <a:t>ve</a:t>
            </a:r>
            <a:r>
              <a:rPr lang="en-US" sz="2000" dirty="0" smtClean="0"/>
              <a:t> </a:t>
            </a:r>
            <a:r>
              <a:rPr lang="en-US" sz="2000" dirty="0" err="1" smtClean="0"/>
              <a:t>karbondioksit</a:t>
            </a:r>
            <a:r>
              <a:rPr lang="en-US" sz="2000" dirty="0" smtClean="0"/>
              <a:t> </a:t>
            </a:r>
            <a:r>
              <a:rPr lang="en-US" sz="2000" dirty="0" err="1" smtClean="0"/>
              <a:t>taşınamaz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125579" y="4866105"/>
            <a:ext cx="1617579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Eritrosit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529898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chemeClr val="tx1"/>
                </a:solidFill>
              </a:rPr>
              <a:t>Hemoglobinin dokuya oksijen taşımasını engeller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Kanda </a:t>
            </a:r>
            <a:r>
              <a:rPr lang="tr-TR" dirty="0"/>
              <a:t>oksijen taşıyan hemoglobine </a:t>
            </a:r>
            <a:r>
              <a:rPr lang="tr-TR" dirty="0" err="1" smtClean="0"/>
              <a:t>afinitesi</a:t>
            </a:r>
            <a:r>
              <a:rPr lang="tr-TR" dirty="0" smtClean="0"/>
              <a:t>, </a:t>
            </a:r>
            <a:r>
              <a:rPr lang="tr-TR" dirty="0"/>
              <a:t>oksijene göre yaklaşık </a:t>
            </a:r>
            <a:r>
              <a:rPr lang="tr-TR" dirty="0">
                <a:solidFill>
                  <a:srgbClr val="0000FF"/>
                </a:solidFill>
              </a:rPr>
              <a:t>250 kat </a:t>
            </a:r>
            <a:r>
              <a:rPr lang="tr-TR" dirty="0"/>
              <a:t>daha fazla </a:t>
            </a:r>
            <a:endParaRPr lang="tr-TR" dirty="0" smtClean="0"/>
          </a:p>
          <a:p>
            <a:r>
              <a:rPr lang="tr-TR" dirty="0" smtClean="0"/>
              <a:t>Ortamda CO varsa, hemoglobine oksijen yerine CO sıkıca </a:t>
            </a:r>
            <a:r>
              <a:rPr lang="tr-TR" dirty="0"/>
              <a:t>bağlanır (</a:t>
            </a:r>
            <a:r>
              <a:rPr lang="tr-TR" dirty="0" err="1"/>
              <a:t>karboksi</a:t>
            </a:r>
            <a:r>
              <a:rPr lang="tr-TR" dirty="0"/>
              <a:t>-</a:t>
            </a:r>
            <a:r>
              <a:rPr lang="tr-TR" dirty="0" smtClean="0"/>
              <a:t>hemoglobin, </a:t>
            </a:r>
            <a:r>
              <a:rPr lang="tr-TR" dirty="0" err="1" smtClean="0"/>
              <a:t>COHb</a:t>
            </a:r>
            <a:r>
              <a:rPr lang="tr-TR" dirty="0" smtClean="0"/>
              <a:t>) </a:t>
            </a:r>
            <a:endParaRPr lang="tr-TR" dirty="0"/>
          </a:p>
          <a:p>
            <a:r>
              <a:rPr lang="tr-TR" dirty="0" smtClean="0"/>
              <a:t>Kanda oksijenin taşınmasını engeller (</a:t>
            </a:r>
            <a:r>
              <a:rPr lang="tr-TR" dirty="0"/>
              <a:t>anemi, </a:t>
            </a:r>
            <a:r>
              <a:rPr lang="tr-TR" dirty="0" err="1"/>
              <a:t>hipoksi</a:t>
            </a:r>
            <a:r>
              <a:rPr lang="tr-TR" dirty="0"/>
              <a:t>, </a:t>
            </a:r>
            <a:r>
              <a:rPr lang="tr-TR" dirty="0" err="1"/>
              <a:t>asfiksi</a:t>
            </a:r>
            <a:r>
              <a:rPr lang="tr-TR" dirty="0"/>
              <a:t>) </a:t>
            </a:r>
            <a:endParaRPr lang="tr-TR" dirty="0" smtClean="0"/>
          </a:p>
          <a:p>
            <a:r>
              <a:rPr lang="tr-TR" dirty="0" smtClean="0"/>
              <a:t>Ortalama 100 </a:t>
            </a:r>
            <a:r>
              <a:rPr lang="tr-TR" dirty="0"/>
              <a:t>ml kan 20 ml oksijen taşır. Bunun 19.7 ml’si hemoglobine </a:t>
            </a:r>
            <a:r>
              <a:rPr lang="tr-TR" dirty="0" smtClean="0"/>
              <a:t>bağlı olarak; sadece 0,3 </a:t>
            </a:r>
            <a:r>
              <a:rPr lang="tr-TR" dirty="0"/>
              <a:t>ml’si </a:t>
            </a:r>
            <a:r>
              <a:rPr lang="tr-TR" dirty="0" smtClean="0"/>
              <a:t>ise plazmada </a:t>
            </a:r>
            <a:r>
              <a:rPr lang="tr-TR" dirty="0"/>
              <a:t>erimiş </a:t>
            </a:r>
            <a:r>
              <a:rPr lang="tr-TR" dirty="0" smtClean="0"/>
              <a:t>halde taşınır.</a:t>
            </a:r>
          </a:p>
        </p:txBody>
      </p:sp>
    </p:spTree>
    <p:extLst>
      <p:ext uri="{BB962C8B-B14F-4D97-AF65-F5344CB8AC3E}">
        <p14:creationId xmlns:p14="http://schemas.microsoft.com/office/powerpoint/2010/main" val="497457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593609" y="244158"/>
            <a:ext cx="7937800" cy="1339850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chemeClr val="tx1"/>
                </a:solidFill>
              </a:rPr>
              <a:t>Sunum İçeriği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5" name="4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tr-TR" dirty="0" err="1" smtClean="0"/>
              <a:t>Karbonmonoksit</a:t>
            </a:r>
            <a:r>
              <a:rPr lang="tr-TR" dirty="0" smtClean="0"/>
              <a:t> (CO) nedir?</a:t>
            </a:r>
          </a:p>
          <a:p>
            <a:pPr>
              <a:lnSpc>
                <a:spcPct val="70000"/>
              </a:lnSpc>
            </a:pPr>
            <a:r>
              <a:rPr lang="tr-TR" dirty="0" smtClean="0"/>
              <a:t>CO zehirlenmelerinin Önemi</a:t>
            </a:r>
          </a:p>
          <a:p>
            <a:pPr>
              <a:lnSpc>
                <a:spcPct val="70000"/>
              </a:lnSpc>
            </a:pPr>
            <a:r>
              <a:rPr lang="tr-TR" dirty="0"/>
              <a:t>CO </a:t>
            </a:r>
            <a:r>
              <a:rPr lang="tr-TR" dirty="0" smtClean="0"/>
              <a:t>zehirlenmelerinde </a:t>
            </a:r>
            <a:r>
              <a:rPr lang="tr-TR" dirty="0"/>
              <a:t>Riskler</a:t>
            </a:r>
            <a:endParaRPr lang="tr-TR" dirty="0" smtClean="0"/>
          </a:p>
          <a:p>
            <a:pPr>
              <a:lnSpc>
                <a:spcPct val="70000"/>
              </a:lnSpc>
            </a:pPr>
            <a:r>
              <a:rPr lang="tr-TR" dirty="0"/>
              <a:t>CO zehirlenmelerinin </a:t>
            </a:r>
            <a:r>
              <a:rPr lang="tr-TR" dirty="0" smtClean="0"/>
              <a:t>Kliniği</a:t>
            </a:r>
          </a:p>
          <a:p>
            <a:pPr>
              <a:lnSpc>
                <a:spcPct val="70000"/>
              </a:lnSpc>
            </a:pPr>
            <a:r>
              <a:rPr lang="tr-TR" dirty="0"/>
              <a:t>CO zehirlenmelerinin </a:t>
            </a:r>
            <a:r>
              <a:rPr lang="tr-TR" dirty="0" smtClean="0"/>
              <a:t>Tanısı</a:t>
            </a:r>
          </a:p>
          <a:p>
            <a:pPr>
              <a:lnSpc>
                <a:spcPct val="70000"/>
              </a:lnSpc>
            </a:pPr>
            <a:r>
              <a:rPr lang="tr-TR" dirty="0"/>
              <a:t>CO zehirlenmelerinin </a:t>
            </a:r>
            <a:r>
              <a:rPr lang="tr-TR" dirty="0" smtClean="0"/>
              <a:t>Tedavisi</a:t>
            </a:r>
          </a:p>
          <a:p>
            <a:pPr>
              <a:lnSpc>
                <a:spcPct val="70000"/>
              </a:lnSpc>
            </a:pPr>
            <a:r>
              <a:rPr lang="tr-TR" dirty="0"/>
              <a:t>CO </a:t>
            </a:r>
            <a:r>
              <a:rPr lang="tr-TR" dirty="0" smtClean="0"/>
              <a:t>zehirlenmelerinde </a:t>
            </a:r>
            <a:r>
              <a:rPr lang="tr-TR" dirty="0"/>
              <a:t>Uzun S</a:t>
            </a:r>
            <a:r>
              <a:rPr lang="tr-TR" dirty="0" smtClean="0"/>
              <a:t>üreli </a:t>
            </a:r>
            <a:r>
              <a:rPr lang="tr-TR" dirty="0"/>
              <a:t>T</a:t>
            </a:r>
            <a:r>
              <a:rPr lang="tr-TR" dirty="0" smtClean="0"/>
              <a:t>akip</a:t>
            </a:r>
          </a:p>
          <a:p>
            <a:pPr>
              <a:lnSpc>
                <a:spcPct val="70000"/>
              </a:lnSpc>
            </a:pPr>
            <a:r>
              <a:rPr lang="tr-TR" dirty="0"/>
              <a:t>CO zehirlenmelerinin </a:t>
            </a:r>
            <a:r>
              <a:rPr lang="tr-TR" dirty="0" smtClean="0"/>
              <a:t>Önlenmesi</a:t>
            </a:r>
          </a:p>
        </p:txBody>
      </p:sp>
    </p:spTree>
    <p:extLst>
      <p:ext uri="{BB962C8B-B14F-4D97-AF65-F5344CB8AC3E}">
        <p14:creationId xmlns:p14="http://schemas.microsoft.com/office/powerpoint/2010/main" val="1758511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/>
                </a:solidFill>
              </a:rPr>
              <a:t>Hemoglobinin </a:t>
            </a:r>
            <a:r>
              <a:rPr lang="tr-TR" sz="4000" dirty="0">
                <a:solidFill>
                  <a:schemeClr val="tx1"/>
                </a:solidFill>
              </a:rPr>
              <a:t>dokuda oksijeni </a:t>
            </a:r>
            <a:r>
              <a:rPr lang="tr-TR" sz="4000" dirty="0" smtClean="0">
                <a:solidFill>
                  <a:schemeClr val="tx1"/>
                </a:solidFill>
              </a:rPr>
              <a:t>bırakmasını engeller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440" y="2133601"/>
            <a:ext cx="7827360" cy="3931920"/>
          </a:xfrm>
        </p:spPr>
        <p:txBody>
          <a:bodyPr>
            <a:noAutofit/>
          </a:bodyPr>
          <a:lstStyle/>
          <a:p>
            <a:r>
              <a:rPr lang="tr-TR" dirty="0" smtClean="0"/>
              <a:t>Oksijenin doku düzeyinde hemoglobinden serbestleşmesini de bozar</a:t>
            </a:r>
          </a:p>
          <a:p>
            <a:pPr lvl="1"/>
            <a:r>
              <a:rPr lang="tr-TR" dirty="0" smtClean="0"/>
              <a:t>Hemoglobinin </a:t>
            </a:r>
            <a:r>
              <a:rPr lang="tr-TR" dirty="0"/>
              <a:t>4 </a:t>
            </a:r>
            <a:r>
              <a:rPr lang="tr-TR" dirty="0" err="1"/>
              <a:t>heminden</a:t>
            </a:r>
            <a:r>
              <a:rPr lang="tr-TR" dirty="0"/>
              <a:t> birisine bağlanıp </a:t>
            </a:r>
            <a:r>
              <a:rPr lang="tr-TR" dirty="0" err="1"/>
              <a:t>tetrametrik</a:t>
            </a:r>
            <a:r>
              <a:rPr lang="tr-TR" dirty="0"/>
              <a:t> yapıyı bozar, bu durumda </a:t>
            </a:r>
            <a:r>
              <a:rPr lang="tr-TR" dirty="0" err="1"/>
              <a:t>Hb’nin</a:t>
            </a:r>
            <a:r>
              <a:rPr lang="tr-TR" dirty="0"/>
              <a:t> oksijene </a:t>
            </a:r>
            <a:r>
              <a:rPr lang="tr-TR" dirty="0" err="1"/>
              <a:t>afinitesi</a:t>
            </a:r>
            <a:r>
              <a:rPr lang="tr-TR" dirty="0"/>
              <a:t> </a:t>
            </a:r>
            <a:r>
              <a:rPr lang="tr-TR" dirty="0" smtClean="0"/>
              <a:t>artar ve doku düzeyinde oksijeni bırakmaz</a:t>
            </a:r>
            <a:endParaRPr lang="tr-TR" dirty="0"/>
          </a:p>
          <a:p>
            <a:pPr lvl="1"/>
            <a:r>
              <a:rPr lang="tr-TR" dirty="0" smtClean="0"/>
              <a:t>Plazmada </a:t>
            </a:r>
            <a:r>
              <a:rPr lang="tr-TR" dirty="0"/>
              <a:t>çözünen kısım 2,3 </a:t>
            </a:r>
            <a:r>
              <a:rPr lang="tr-TR" dirty="0" err="1"/>
              <a:t>difosfogliserit</a:t>
            </a:r>
            <a:r>
              <a:rPr lang="tr-TR" dirty="0"/>
              <a:t> oluşumunu </a:t>
            </a:r>
            <a:r>
              <a:rPr lang="tr-TR" dirty="0" smtClean="0"/>
              <a:t>azaltır ki, bu durum hemoglobinin oksijeni bırakmasını engeller</a:t>
            </a:r>
          </a:p>
          <a:p>
            <a:r>
              <a:rPr lang="tr-TR" dirty="0" err="1" smtClean="0"/>
              <a:t>Hipoksemi</a:t>
            </a:r>
            <a:r>
              <a:rPr lang="tr-TR" dirty="0" smtClean="0"/>
              <a:t> </a:t>
            </a:r>
            <a:r>
              <a:rPr lang="tr-TR" dirty="0"/>
              <a:t>solunum merkezini uyarır, </a:t>
            </a:r>
            <a:r>
              <a:rPr lang="tr-TR" dirty="0" err="1"/>
              <a:t>hiperventilasyon</a:t>
            </a:r>
            <a:r>
              <a:rPr lang="tr-TR" dirty="0"/>
              <a:t> olur, bu </a:t>
            </a:r>
            <a:r>
              <a:rPr lang="tr-TR" dirty="0" smtClean="0"/>
              <a:t>solunumsal </a:t>
            </a:r>
            <a:r>
              <a:rPr lang="tr-TR" dirty="0" err="1"/>
              <a:t>alkaloza</a:t>
            </a:r>
            <a:r>
              <a:rPr lang="tr-TR" dirty="0"/>
              <a:t> neden </a:t>
            </a:r>
            <a:r>
              <a:rPr lang="tr-TR" dirty="0" smtClean="0"/>
              <a:t>olur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824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0052" y="331470"/>
            <a:ext cx="6106655" cy="6013116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948690" y="5760720"/>
            <a:ext cx="4674870" cy="58386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err="1" smtClean="0">
                <a:solidFill>
                  <a:schemeClr val="tx1"/>
                </a:solidFill>
              </a:rPr>
              <a:t>Oksihemoglobin</a:t>
            </a:r>
            <a:r>
              <a:rPr lang="tr-TR" b="1" dirty="0" smtClean="0">
                <a:solidFill>
                  <a:schemeClr val="tx1"/>
                </a:solidFill>
              </a:rPr>
              <a:t> çözünürlük eğrisi</a:t>
            </a:r>
            <a:endParaRPr lang="tr-T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334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Hücre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içi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solunumu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bozar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Mitokondriyal</a:t>
            </a:r>
            <a:r>
              <a:rPr lang="en-US" dirty="0" smtClean="0"/>
              <a:t> </a:t>
            </a:r>
            <a:r>
              <a:rPr lang="en-US" dirty="0" err="1" smtClean="0"/>
              <a:t>seviyede</a:t>
            </a:r>
            <a:r>
              <a:rPr lang="en-US" dirty="0" smtClean="0"/>
              <a:t> </a:t>
            </a:r>
            <a:r>
              <a:rPr lang="en-US" dirty="0" err="1" smtClean="0"/>
              <a:t>CO’in</a:t>
            </a:r>
            <a:r>
              <a:rPr lang="en-US" dirty="0" smtClean="0"/>
              <a:t> </a:t>
            </a:r>
            <a:r>
              <a:rPr lang="en-US" dirty="0" err="1"/>
              <a:t>sitokrom</a:t>
            </a:r>
            <a:r>
              <a:rPr lang="en-US" dirty="0"/>
              <a:t> c </a:t>
            </a:r>
            <a:r>
              <a:rPr lang="en-US" dirty="0" err="1"/>
              <a:t>oksidaza</a:t>
            </a:r>
            <a:r>
              <a:rPr lang="en-US" dirty="0"/>
              <a:t> </a:t>
            </a:r>
            <a:r>
              <a:rPr lang="en-US" dirty="0" err="1" smtClean="0"/>
              <a:t>bağlanarak</a:t>
            </a:r>
            <a:r>
              <a:rPr lang="en-US" dirty="0" smtClean="0"/>
              <a:t> </a:t>
            </a:r>
            <a:r>
              <a:rPr lang="en-US" dirty="0" err="1"/>
              <a:t>inhibe</a:t>
            </a:r>
            <a:r>
              <a:rPr lang="en-US" dirty="0"/>
              <a:t> </a:t>
            </a:r>
            <a:r>
              <a:rPr lang="en-US" dirty="0" err="1" smtClean="0"/>
              <a:t>etmesi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oksidatif</a:t>
            </a:r>
            <a:r>
              <a:rPr lang="en-US" dirty="0" smtClean="0"/>
              <a:t> </a:t>
            </a:r>
            <a:r>
              <a:rPr lang="en-US" dirty="0" err="1" smtClean="0"/>
              <a:t>fosforilasyonu</a:t>
            </a:r>
            <a:r>
              <a:rPr lang="en-US" dirty="0" smtClean="0"/>
              <a:t> </a:t>
            </a:r>
            <a:r>
              <a:rPr lang="en-US" dirty="0" err="1" smtClean="0"/>
              <a:t>bozarak</a:t>
            </a:r>
            <a:r>
              <a:rPr lang="en-US" dirty="0" smtClean="0"/>
              <a:t> h</a:t>
            </a:r>
            <a:r>
              <a:rPr lang="tr-TR" dirty="0" smtClean="0"/>
              <a:t>ü</a:t>
            </a:r>
            <a:r>
              <a:rPr lang="en-US" dirty="0" err="1" smtClean="0"/>
              <a:t>cresel</a:t>
            </a:r>
            <a:r>
              <a:rPr lang="en-US" dirty="0" smtClean="0"/>
              <a:t> </a:t>
            </a:r>
            <a:r>
              <a:rPr lang="en-US" dirty="0" err="1" smtClean="0"/>
              <a:t>solunumun</a:t>
            </a:r>
            <a:r>
              <a:rPr lang="en-US" dirty="0" smtClean="0"/>
              <a:t> </a:t>
            </a:r>
            <a:r>
              <a:rPr lang="en-US" dirty="0" err="1" smtClean="0"/>
              <a:t>bozulmasına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0000FF"/>
                </a:solidFill>
              </a:rPr>
              <a:t>hipoksi</a:t>
            </a:r>
            <a:r>
              <a:rPr lang="en-US" dirty="0" err="1" smtClean="0"/>
              <a:t>ye</a:t>
            </a:r>
            <a:r>
              <a:rPr lang="en-US" dirty="0" smtClean="0"/>
              <a:t> </a:t>
            </a:r>
            <a:r>
              <a:rPr lang="en-US" dirty="0" err="1" smtClean="0"/>
              <a:t>neden</a:t>
            </a:r>
            <a:r>
              <a:rPr lang="en-US" dirty="0" smtClean="0"/>
              <a:t> </a:t>
            </a:r>
            <a:r>
              <a:rPr lang="en-US" dirty="0" err="1" smtClean="0"/>
              <a:t>olur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Bunun</a:t>
            </a:r>
            <a:r>
              <a:rPr lang="en-US" dirty="0" smtClean="0"/>
              <a:t> </a:t>
            </a:r>
            <a:r>
              <a:rPr lang="en-US" dirty="0" err="1"/>
              <a:t>sonucunda</a:t>
            </a:r>
            <a:r>
              <a:rPr lang="en-US" dirty="0"/>
              <a:t> </a:t>
            </a:r>
            <a:r>
              <a:rPr lang="en-US" dirty="0" err="1"/>
              <a:t>aerobik</a:t>
            </a:r>
            <a:r>
              <a:rPr lang="en-US" dirty="0"/>
              <a:t> ATP </a:t>
            </a:r>
            <a:r>
              <a:rPr lang="tr-TR" dirty="0"/>
              <a:t>ü</a:t>
            </a:r>
            <a:r>
              <a:rPr lang="en-US" dirty="0" err="1" smtClean="0"/>
              <a:t>retimi</a:t>
            </a:r>
            <a:r>
              <a:rPr lang="en-US" dirty="0" smtClean="0"/>
              <a:t> </a:t>
            </a:r>
            <a:r>
              <a:rPr lang="en-US" dirty="0" err="1"/>
              <a:t>bozulur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tr-TR" dirty="0"/>
              <a:t>ö</a:t>
            </a:r>
            <a:r>
              <a:rPr lang="en-US" dirty="0" err="1" smtClean="0"/>
              <a:t>nlem</a:t>
            </a:r>
            <a:r>
              <a:rPr lang="en-US" dirty="0" smtClean="0"/>
              <a:t> </a:t>
            </a:r>
            <a:r>
              <a:rPr lang="en-US" dirty="0" err="1"/>
              <a:t>alınmazsa</a:t>
            </a:r>
            <a:r>
              <a:rPr lang="en-US" dirty="0"/>
              <a:t> </a:t>
            </a:r>
            <a:r>
              <a:rPr lang="tr-TR" dirty="0" err="1" smtClean="0"/>
              <a:t>hü</a:t>
            </a:r>
            <a:r>
              <a:rPr lang="en-US" dirty="0" err="1" smtClean="0"/>
              <a:t>creler</a:t>
            </a:r>
            <a:r>
              <a:rPr lang="en-US" dirty="0" smtClean="0"/>
              <a:t> </a:t>
            </a:r>
            <a:r>
              <a:rPr lang="en-US" dirty="0" err="1"/>
              <a:t>anaerob</a:t>
            </a:r>
            <a:r>
              <a:rPr lang="en-US" dirty="0"/>
              <a:t> </a:t>
            </a:r>
            <a:r>
              <a:rPr lang="en-US" dirty="0" err="1"/>
              <a:t>solunuma</a:t>
            </a:r>
            <a:r>
              <a:rPr lang="en-US" dirty="0"/>
              <a:t> </a:t>
            </a:r>
            <a:r>
              <a:rPr lang="en-US" dirty="0" err="1" smtClean="0"/>
              <a:t>geçiş</a:t>
            </a:r>
            <a:r>
              <a:rPr lang="en-US" dirty="0" smtClean="0"/>
              <a:t> </a:t>
            </a:r>
            <a:r>
              <a:rPr lang="en-US" dirty="0" err="1"/>
              <a:t>yaparlar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da </a:t>
            </a:r>
            <a:r>
              <a:rPr lang="en-US" dirty="0" smtClean="0"/>
              <a:t>h</a:t>
            </a:r>
            <a:r>
              <a:rPr lang="tr-TR" dirty="0" smtClean="0"/>
              <a:t>ü</a:t>
            </a:r>
            <a:r>
              <a:rPr lang="en-US" dirty="0" err="1" smtClean="0"/>
              <a:t>crede</a:t>
            </a:r>
            <a:r>
              <a:rPr lang="en-US" dirty="0" smtClean="0"/>
              <a:t> </a:t>
            </a:r>
            <a:r>
              <a:rPr lang="en-US" dirty="0" err="1">
                <a:solidFill>
                  <a:srgbClr val="0000FF"/>
                </a:solidFill>
              </a:rPr>
              <a:t>laktik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asidoz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tr-TR" dirty="0">
                <a:solidFill>
                  <a:srgbClr val="0000FF"/>
                </a:solidFill>
              </a:rPr>
              <a:t>ö</a:t>
            </a:r>
            <a:r>
              <a:rPr lang="en-US" dirty="0" smtClean="0">
                <a:solidFill>
                  <a:srgbClr val="0000FF"/>
                </a:solidFill>
              </a:rPr>
              <a:t>l</a:t>
            </a:r>
            <a:r>
              <a:rPr lang="tr-TR" dirty="0" smtClean="0">
                <a:solidFill>
                  <a:srgbClr val="0000FF"/>
                </a:solidFill>
              </a:rPr>
              <a:t>ü</a:t>
            </a:r>
            <a:r>
              <a:rPr lang="en-US" dirty="0" smtClean="0">
                <a:solidFill>
                  <a:srgbClr val="0000FF"/>
                </a:solidFill>
              </a:rPr>
              <a:t>m</a:t>
            </a:r>
            <a:r>
              <a:rPr lang="en-US" dirty="0" smtClean="0"/>
              <a:t>e </a:t>
            </a:r>
            <a:r>
              <a:rPr lang="en-US" dirty="0" err="1"/>
              <a:t>neden</a:t>
            </a:r>
            <a:r>
              <a:rPr lang="en-US" dirty="0"/>
              <a:t> </a:t>
            </a:r>
            <a:r>
              <a:rPr lang="en-US" dirty="0" err="1"/>
              <a:t>olur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03357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 smtClean="0">
                <a:solidFill>
                  <a:schemeClr val="tx1"/>
                </a:solidFill>
              </a:rPr>
              <a:t>Etkilenme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4000" dirty="0" err="1" smtClean="0"/>
              <a:t>Kalp</a:t>
            </a:r>
            <a:r>
              <a:rPr lang="en-US" sz="4000" dirty="0" smtClean="0"/>
              <a:t> </a:t>
            </a:r>
            <a:r>
              <a:rPr lang="en-US" sz="4000" dirty="0" err="1" smtClean="0"/>
              <a:t>kası</a:t>
            </a:r>
            <a:endParaRPr lang="en-US" sz="4000" dirty="0" smtClean="0"/>
          </a:p>
          <a:p>
            <a:pPr>
              <a:lnSpc>
                <a:spcPct val="120000"/>
              </a:lnSpc>
            </a:pPr>
            <a:r>
              <a:rPr lang="en-US" sz="4000" dirty="0" err="1" smtClean="0"/>
              <a:t>Beyin</a:t>
            </a:r>
            <a:r>
              <a:rPr lang="en-US" sz="4000" dirty="0" smtClean="0"/>
              <a:t>  </a:t>
            </a:r>
            <a:r>
              <a:rPr lang="en-US" sz="4000" dirty="0" err="1" smtClean="0"/>
              <a:t>hücreleri</a:t>
            </a:r>
            <a:endParaRPr lang="en-US" sz="4000" dirty="0" smtClean="0"/>
          </a:p>
          <a:p>
            <a:pPr>
              <a:lnSpc>
                <a:spcPct val="120000"/>
              </a:lnSpc>
            </a:pPr>
            <a:r>
              <a:rPr lang="en-US" sz="4000" dirty="0" err="1" smtClean="0"/>
              <a:t>Böbrek</a:t>
            </a:r>
            <a:r>
              <a:rPr lang="en-US" sz="4000" dirty="0" smtClean="0"/>
              <a:t> </a:t>
            </a:r>
            <a:r>
              <a:rPr lang="en-US" sz="4000" dirty="0" err="1" smtClean="0"/>
              <a:t>hücreleri</a:t>
            </a:r>
            <a:endParaRPr lang="en-US" sz="4000" dirty="0" smtClean="0"/>
          </a:p>
          <a:p>
            <a:pPr>
              <a:lnSpc>
                <a:spcPct val="120000"/>
              </a:lnSpc>
            </a:pPr>
            <a:r>
              <a:rPr lang="en-US" sz="4000" dirty="0" err="1" smtClean="0"/>
              <a:t>Diğer</a:t>
            </a:r>
            <a:r>
              <a:rPr lang="en-US" sz="4000" dirty="0" smtClean="0"/>
              <a:t> </a:t>
            </a:r>
            <a:r>
              <a:rPr lang="en-US" sz="4000" dirty="0" err="1" smtClean="0"/>
              <a:t>hücreler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15093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Kas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hücrelerine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etkisi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49918" y="2133601"/>
            <a:ext cx="8052350" cy="3931920"/>
          </a:xfrm>
        </p:spPr>
        <p:txBody>
          <a:bodyPr>
            <a:noAutofit/>
          </a:bodyPr>
          <a:lstStyle/>
          <a:p>
            <a:pPr>
              <a:spcBef>
                <a:spcPts val="800"/>
              </a:spcBef>
            </a:pPr>
            <a:r>
              <a:rPr lang="tr-TR" sz="2800" dirty="0" err="1"/>
              <a:t>CO’in</a:t>
            </a:r>
            <a:r>
              <a:rPr lang="tr-TR" sz="2800" dirty="0"/>
              <a:t> </a:t>
            </a:r>
            <a:r>
              <a:rPr lang="tr-TR" sz="2800" dirty="0" smtClean="0"/>
              <a:t>%10</a:t>
            </a:r>
            <a:r>
              <a:rPr lang="tr-TR" sz="2800" dirty="0"/>
              <a:t>-</a:t>
            </a:r>
            <a:r>
              <a:rPr lang="tr-TR" sz="2800" dirty="0" smtClean="0"/>
              <a:t>15’i iskelet ve kalp kası </a:t>
            </a:r>
            <a:r>
              <a:rPr lang="tr-TR" sz="2800" dirty="0" err="1" smtClean="0"/>
              <a:t>miyoglobinine</a:t>
            </a:r>
            <a:r>
              <a:rPr lang="tr-TR" sz="2800" dirty="0" smtClean="0"/>
              <a:t> bağlanarak, </a:t>
            </a:r>
            <a:r>
              <a:rPr lang="tr-TR" sz="2600" dirty="0" err="1" smtClean="0"/>
              <a:t>miyokartı</a:t>
            </a:r>
            <a:r>
              <a:rPr lang="tr-TR" sz="2600" dirty="0" smtClean="0"/>
              <a:t> </a:t>
            </a:r>
            <a:r>
              <a:rPr lang="tr-TR" sz="2600" dirty="0" err="1" smtClean="0"/>
              <a:t>deprese</a:t>
            </a:r>
            <a:r>
              <a:rPr lang="tr-TR" sz="2600" dirty="0" smtClean="0"/>
              <a:t> eder.  Oluşan kalp yetmezliği ve aritmi ile </a:t>
            </a:r>
            <a:r>
              <a:rPr lang="tr-TR" sz="2600" dirty="0" err="1" smtClean="0"/>
              <a:t>hipoksiyi</a:t>
            </a:r>
            <a:r>
              <a:rPr lang="tr-TR" sz="2600" dirty="0" smtClean="0"/>
              <a:t> artırır</a:t>
            </a:r>
          </a:p>
          <a:p>
            <a:pPr>
              <a:spcBef>
                <a:spcPts val="800"/>
              </a:spcBef>
            </a:pPr>
            <a:r>
              <a:rPr lang="tr-TR" sz="2800" dirty="0" err="1"/>
              <a:t>P</a:t>
            </a:r>
            <a:r>
              <a:rPr lang="tr-TR" sz="2800" dirty="0" err="1" smtClean="0"/>
              <a:t>eriferik</a:t>
            </a:r>
            <a:r>
              <a:rPr lang="tr-TR" sz="2800" dirty="0" smtClean="0"/>
              <a:t> </a:t>
            </a:r>
            <a:r>
              <a:rPr lang="tr-TR" sz="2800" dirty="0" err="1" smtClean="0"/>
              <a:t>vazodilatasyon</a:t>
            </a:r>
            <a:r>
              <a:rPr lang="tr-TR" sz="2800" dirty="0" smtClean="0"/>
              <a:t> yoluyla da </a:t>
            </a:r>
            <a:r>
              <a:rPr lang="tr-TR" sz="2800" dirty="0" err="1" smtClean="0"/>
              <a:t>hipoksi</a:t>
            </a:r>
            <a:r>
              <a:rPr lang="tr-TR" sz="2800" dirty="0" smtClean="0"/>
              <a:t> yapar</a:t>
            </a:r>
          </a:p>
          <a:p>
            <a:pPr>
              <a:spcBef>
                <a:spcPts val="800"/>
              </a:spcBef>
            </a:pPr>
            <a:r>
              <a:rPr lang="tr-TR" sz="2800" dirty="0" smtClean="0"/>
              <a:t>Çizgili kasta </a:t>
            </a:r>
            <a:r>
              <a:rPr lang="tr-TR" sz="2800" dirty="0" err="1" smtClean="0"/>
              <a:t>rabdomiyoliz</a:t>
            </a:r>
            <a:r>
              <a:rPr lang="tr-TR" sz="2800" dirty="0" smtClean="0"/>
              <a:t> gelişir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274415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Beyine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etkisi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Beyin</a:t>
            </a:r>
            <a:r>
              <a:rPr lang="en-US" dirty="0" smtClean="0"/>
              <a:t> 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akımında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beyin</a:t>
            </a:r>
            <a:r>
              <a:rPr lang="en-US" dirty="0" smtClean="0"/>
              <a:t> </a:t>
            </a:r>
            <a:r>
              <a:rPr lang="en-US" dirty="0" err="1" smtClean="0"/>
              <a:t>damar</a:t>
            </a:r>
            <a:r>
              <a:rPr lang="en-US" dirty="0" smtClean="0"/>
              <a:t> </a:t>
            </a:r>
            <a:r>
              <a:rPr lang="en-US" dirty="0" err="1" smtClean="0"/>
              <a:t>geçirgenliğinde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serebrospinal</a:t>
            </a:r>
            <a:r>
              <a:rPr lang="en-US" dirty="0" smtClean="0"/>
              <a:t> </a:t>
            </a:r>
            <a:r>
              <a:rPr lang="en-US" dirty="0" err="1" smtClean="0"/>
              <a:t>sıvı</a:t>
            </a:r>
            <a:r>
              <a:rPr lang="en-US" dirty="0" smtClean="0"/>
              <a:t> </a:t>
            </a:r>
            <a:r>
              <a:rPr lang="en-US" dirty="0" err="1" smtClean="0"/>
              <a:t>basıncında</a:t>
            </a:r>
            <a:r>
              <a:rPr lang="en-US" dirty="0" smtClean="0"/>
              <a:t> </a:t>
            </a:r>
            <a:r>
              <a:rPr lang="en-US" dirty="0" err="1" smtClean="0"/>
              <a:t>artışla</a:t>
            </a:r>
            <a:r>
              <a:rPr lang="en-US" dirty="0" smtClean="0"/>
              <a:t> </a:t>
            </a:r>
            <a:r>
              <a:rPr lang="en-US" dirty="0" err="1">
                <a:solidFill>
                  <a:srgbClr val="0000FF"/>
                </a:solidFill>
              </a:rPr>
              <a:t>b</a:t>
            </a:r>
            <a:r>
              <a:rPr lang="en-US" dirty="0" err="1" smtClean="0">
                <a:solidFill>
                  <a:srgbClr val="0000FF"/>
                </a:solidFill>
              </a:rPr>
              <a:t>eyin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ödemi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err="1" smtClean="0"/>
              <a:t>İyileşme</a:t>
            </a:r>
            <a:r>
              <a:rPr lang="en-US" dirty="0" smtClean="0"/>
              <a:t> </a:t>
            </a:r>
            <a:r>
              <a:rPr lang="en-US" dirty="0" err="1" smtClean="0"/>
              <a:t>döneminde</a:t>
            </a:r>
            <a:r>
              <a:rPr lang="en-US" dirty="0" smtClean="0"/>
              <a:t>, </a:t>
            </a:r>
            <a:r>
              <a:rPr lang="en-US" dirty="0" err="1" smtClean="0"/>
              <a:t>hiperoksijenizasyonla</a:t>
            </a:r>
            <a:r>
              <a:rPr lang="en-US" dirty="0" smtClean="0"/>
              <a:t> </a:t>
            </a:r>
            <a:r>
              <a:rPr lang="en-US" dirty="0" err="1" smtClean="0"/>
              <a:t>oksidadif</a:t>
            </a:r>
            <a:r>
              <a:rPr lang="en-US" dirty="0" smtClean="0"/>
              <a:t> </a:t>
            </a:r>
            <a:r>
              <a:rPr lang="en-US" dirty="0" err="1" smtClean="0"/>
              <a:t>stres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>
                <a:solidFill>
                  <a:srgbClr val="0000FF"/>
                </a:solidFill>
              </a:rPr>
              <a:t>r</a:t>
            </a:r>
            <a:r>
              <a:rPr lang="en-US" dirty="0" err="1" smtClean="0">
                <a:solidFill>
                  <a:srgbClr val="0000FF"/>
                </a:solidFill>
              </a:rPr>
              <a:t>eperfüzyon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hasarı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err="1" smtClean="0"/>
              <a:t>Lökositlerin</a:t>
            </a:r>
            <a:r>
              <a:rPr lang="en-US" dirty="0" smtClean="0"/>
              <a:t> </a:t>
            </a:r>
            <a:r>
              <a:rPr lang="en-US" dirty="0" err="1"/>
              <a:t>endotelial</a:t>
            </a:r>
            <a:r>
              <a:rPr lang="en-US" dirty="0"/>
              <a:t> </a:t>
            </a:r>
            <a:r>
              <a:rPr lang="en-US" dirty="0" err="1"/>
              <a:t>yüzeylere</a:t>
            </a:r>
            <a:r>
              <a:rPr lang="en-US" dirty="0"/>
              <a:t> </a:t>
            </a:r>
            <a:r>
              <a:rPr lang="en-US" dirty="0" err="1" smtClean="0"/>
              <a:t>adezyonunu</a:t>
            </a:r>
            <a:r>
              <a:rPr lang="en-US" dirty="0" smtClean="0"/>
              <a:t> </a:t>
            </a:r>
            <a:r>
              <a:rPr lang="en-US" dirty="0" err="1" smtClean="0"/>
              <a:t>artırarak</a:t>
            </a:r>
            <a:r>
              <a:rPr lang="en-US" dirty="0" smtClean="0"/>
              <a:t> </a:t>
            </a:r>
            <a:r>
              <a:rPr lang="en-US" dirty="0" err="1" smtClean="0"/>
              <a:t>inflamasyon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lipid </a:t>
            </a:r>
            <a:r>
              <a:rPr lang="en-US" dirty="0" err="1" smtClean="0"/>
              <a:t>peroksidasyonu</a:t>
            </a:r>
            <a:r>
              <a:rPr lang="en-US" dirty="0" smtClean="0"/>
              <a:t> </a:t>
            </a:r>
            <a:r>
              <a:rPr lang="en-US" dirty="0" err="1" smtClean="0"/>
              <a:t>yoluyla</a:t>
            </a:r>
            <a:r>
              <a:rPr lang="en-US" dirty="0"/>
              <a:t> </a:t>
            </a:r>
            <a:r>
              <a:rPr lang="en-US" dirty="0" err="1" smtClean="0">
                <a:solidFill>
                  <a:srgbClr val="0000FF"/>
                </a:solidFill>
              </a:rPr>
              <a:t>beyaz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cevherde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demyelinizasyon</a:t>
            </a:r>
            <a:r>
              <a:rPr lang="tr-TR" dirty="0" smtClean="0">
                <a:solidFill>
                  <a:srgbClr val="0000FF"/>
                </a:solidFill>
              </a:rPr>
              <a:t>,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ödem</a:t>
            </a:r>
            <a:r>
              <a:rPr lang="en-US" dirty="0">
                <a:solidFill>
                  <a:srgbClr val="0000FF"/>
                </a:solidFill>
              </a:rPr>
              <a:t>, </a:t>
            </a:r>
            <a:r>
              <a:rPr lang="en-US" dirty="0" err="1">
                <a:solidFill>
                  <a:srgbClr val="0000FF"/>
                </a:solidFill>
              </a:rPr>
              <a:t>fokal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nekroz</a:t>
            </a:r>
            <a:endParaRPr lang="en-US" dirty="0">
              <a:solidFill>
                <a:srgbClr val="0000FF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778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Beyine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etkiler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Ö</a:t>
            </a:r>
            <a:r>
              <a:rPr lang="en-US" dirty="0" err="1" smtClean="0"/>
              <a:t>zellikle</a:t>
            </a:r>
            <a:r>
              <a:rPr lang="en-US" dirty="0" smtClean="0"/>
              <a:t> </a:t>
            </a:r>
            <a:r>
              <a:rPr lang="en-US" dirty="0" err="1" smtClean="0"/>
              <a:t>orta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ileri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tr-TR" dirty="0" smtClean="0"/>
              <a:t>ş</a:t>
            </a:r>
            <a:r>
              <a:rPr lang="en-US" dirty="0" err="1" smtClean="0"/>
              <a:t>larda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0000FF"/>
                </a:solidFill>
              </a:rPr>
              <a:t>gecikmi</a:t>
            </a:r>
            <a:r>
              <a:rPr lang="tr-TR" dirty="0" smtClean="0">
                <a:solidFill>
                  <a:srgbClr val="0000FF"/>
                </a:solidFill>
              </a:rPr>
              <a:t>ş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tr-TR" dirty="0" err="1">
                <a:solidFill>
                  <a:srgbClr val="0000FF"/>
                </a:solidFill>
              </a:rPr>
              <a:t>e</a:t>
            </a:r>
            <a:r>
              <a:rPr lang="en-US" dirty="0" err="1" smtClean="0">
                <a:solidFill>
                  <a:srgbClr val="0000FF"/>
                </a:solidFill>
              </a:rPr>
              <a:t>nsefalopati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err="1" smtClean="0"/>
              <a:t>Bazal</a:t>
            </a:r>
            <a:r>
              <a:rPr lang="en-US" dirty="0" smtClean="0"/>
              <a:t> </a:t>
            </a:r>
            <a:r>
              <a:rPr lang="en-US" dirty="0" err="1"/>
              <a:t>ganglionların</a:t>
            </a:r>
            <a:r>
              <a:rPr lang="en-US" dirty="0"/>
              <a:t> </a:t>
            </a:r>
            <a:r>
              <a:rPr lang="en-US" dirty="0" err="1"/>
              <a:t>tutulması</a:t>
            </a:r>
            <a:r>
              <a:rPr lang="en-US" dirty="0"/>
              <a:t> </a:t>
            </a:r>
            <a:r>
              <a:rPr lang="en-US" dirty="0" err="1">
                <a:solidFill>
                  <a:srgbClr val="0000FF"/>
                </a:solidFill>
              </a:rPr>
              <a:t>sonucu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kısa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adım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y</a:t>
            </a:r>
            <a:r>
              <a:rPr lang="tr-TR" dirty="0" smtClean="0">
                <a:solidFill>
                  <a:srgbClr val="0000FF"/>
                </a:solidFill>
              </a:rPr>
              <a:t>ü</a:t>
            </a:r>
            <a:r>
              <a:rPr lang="en-US" dirty="0" smtClean="0">
                <a:solidFill>
                  <a:srgbClr val="0000FF"/>
                </a:solidFill>
              </a:rPr>
              <a:t>r</a:t>
            </a:r>
            <a:r>
              <a:rPr lang="tr-TR" dirty="0" smtClean="0">
                <a:solidFill>
                  <a:srgbClr val="0000FF"/>
                </a:solidFill>
              </a:rPr>
              <a:t>ü</a:t>
            </a:r>
            <a:r>
              <a:rPr lang="en-US" dirty="0" err="1" smtClean="0">
                <a:solidFill>
                  <a:srgbClr val="0000FF"/>
                </a:solidFill>
              </a:rPr>
              <a:t>mesi</a:t>
            </a:r>
            <a:r>
              <a:rPr lang="en-US" dirty="0">
                <a:solidFill>
                  <a:srgbClr val="0000FF"/>
                </a:solidFill>
              </a:rPr>
              <a:t>, </a:t>
            </a:r>
            <a:r>
              <a:rPr lang="en-US" dirty="0" err="1">
                <a:solidFill>
                  <a:srgbClr val="0000FF"/>
                </a:solidFill>
              </a:rPr>
              <a:t>maske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y</a:t>
            </a:r>
            <a:r>
              <a:rPr lang="tr-TR" dirty="0" smtClean="0">
                <a:solidFill>
                  <a:srgbClr val="0000FF"/>
                </a:solidFill>
              </a:rPr>
              <a:t>ü</a:t>
            </a:r>
            <a:r>
              <a:rPr lang="en-US" dirty="0" smtClean="0">
                <a:solidFill>
                  <a:srgbClr val="0000FF"/>
                </a:solidFill>
              </a:rPr>
              <a:t>z</a:t>
            </a:r>
            <a:r>
              <a:rPr lang="en-US" dirty="0">
                <a:solidFill>
                  <a:srgbClr val="0000FF"/>
                </a:solidFill>
              </a:rPr>
              <a:t>, </a:t>
            </a:r>
            <a:r>
              <a:rPr lang="en-US" dirty="0" err="1">
                <a:solidFill>
                  <a:srgbClr val="0000FF"/>
                </a:solidFill>
              </a:rPr>
              <a:t>parkinsonizm</a:t>
            </a:r>
            <a:r>
              <a:rPr lang="en-US" dirty="0">
                <a:solidFill>
                  <a:srgbClr val="0000FF"/>
                </a:solidFill>
              </a:rPr>
              <a:t>, </a:t>
            </a:r>
            <a:r>
              <a:rPr lang="en-US" dirty="0" err="1">
                <a:solidFill>
                  <a:srgbClr val="0000FF"/>
                </a:solidFill>
              </a:rPr>
              <a:t>korea</a:t>
            </a:r>
            <a:r>
              <a:rPr lang="en-US" dirty="0">
                <a:solidFill>
                  <a:srgbClr val="0000FF"/>
                </a:solidFill>
              </a:rPr>
              <a:t>, </a:t>
            </a:r>
            <a:r>
              <a:rPr lang="en-US" dirty="0" err="1">
                <a:solidFill>
                  <a:srgbClr val="0000FF"/>
                </a:solidFill>
              </a:rPr>
              <a:t>atetoz</a:t>
            </a:r>
            <a:r>
              <a:rPr lang="en-US" dirty="0">
                <a:solidFill>
                  <a:srgbClr val="0000FF"/>
                </a:solidFill>
              </a:rPr>
              <a:t>, </a:t>
            </a:r>
            <a:r>
              <a:rPr lang="en-US" dirty="0" err="1">
                <a:solidFill>
                  <a:srgbClr val="0000FF"/>
                </a:solidFill>
              </a:rPr>
              <a:t>ballizm</a:t>
            </a:r>
            <a:r>
              <a:rPr lang="en-US" dirty="0">
                <a:solidFill>
                  <a:srgbClr val="0000FF"/>
                </a:solidFill>
              </a:rPr>
              <a:t>, </a:t>
            </a:r>
            <a:r>
              <a:rPr lang="en-US" dirty="0" err="1">
                <a:solidFill>
                  <a:srgbClr val="0000FF"/>
                </a:solidFill>
              </a:rPr>
              <a:t>distoni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ve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tremor</a:t>
            </a:r>
          </a:p>
          <a:p>
            <a:r>
              <a:rPr lang="en-US" dirty="0" err="1"/>
              <a:t>K</a:t>
            </a:r>
            <a:r>
              <a:rPr lang="en-US" dirty="0" err="1" smtClean="0"/>
              <a:t>ortikal</a:t>
            </a:r>
            <a:r>
              <a:rPr lang="en-US" dirty="0" smtClean="0"/>
              <a:t> </a:t>
            </a:r>
            <a:r>
              <a:rPr lang="en-US" dirty="0" err="1"/>
              <a:t>lezyonlara</a:t>
            </a:r>
            <a:r>
              <a:rPr lang="en-US" dirty="0"/>
              <a:t> </a:t>
            </a:r>
            <a:r>
              <a:rPr lang="en-US" dirty="0" err="1" smtClean="0"/>
              <a:t>ba</a:t>
            </a:r>
            <a:r>
              <a:rPr lang="tr-TR" dirty="0" smtClean="0"/>
              <a:t>ğ</a:t>
            </a:r>
            <a:r>
              <a:rPr lang="en-US" dirty="0" err="1" smtClean="0"/>
              <a:t>lı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g</a:t>
            </a:r>
            <a:r>
              <a:rPr lang="tr-TR" dirty="0" smtClean="0">
                <a:solidFill>
                  <a:srgbClr val="0000FF"/>
                </a:solidFill>
              </a:rPr>
              <a:t>ö</a:t>
            </a:r>
            <a:r>
              <a:rPr lang="en-US" dirty="0" err="1" smtClean="0">
                <a:solidFill>
                  <a:srgbClr val="0000FF"/>
                </a:solidFill>
              </a:rPr>
              <a:t>rme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alanı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defektleri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082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Geç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nöropsişik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bulgular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Bef>
                <a:spcPts val="800"/>
              </a:spcBef>
            </a:pPr>
            <a:r>
              <a:rPr lang="tr-TR" dirty="0" err="1" smtClean="0">
                <a:cs typeface="Arial" charset="0"/>
              </a:rPr>
              <a:t>Apati</a:t>
            </a:r>
            <a:endParaRPr lang="tr-TR" dirty="0">
              <a:cs typeface="Arial" charset="0"/>
            </a:endParaRPr>
          </a:p>
          <a:p>
            <a:pPr>
              <a:spcBef>
                <a:spcPts val="800"/>
              </a:spcBef>
            </a:pPr>
            <a:r>
              <a:rPr lang="tr-TR" dirty="0" err="1">
                <a:cs typeface="Arial" charset="0"/>
              </a:rPr>
              <a:t>Dezoryantasyon</a:t>
            </a:r>
            <a:endParaRPr lang="tr-TR" dirty="0">
              <a:cs typeface="Arial" charset="0"/>
            </a:endParaRPr>
          </a:p>
          <a:p>
            <a:pPr>
              <a:spcBef>
                <a:spcPts val="800"/>
              </a:spcBef>
            </a:pPr>
            <a:r>
              <a:rPr lang="tr-TR" dirty="0">
                <a:cs typeface="Arial" charset="0"/>
              </a:rPr>
              <a:t>Dikkatini toplayamama</a:t>
            </a:r>
          </a:p>
          <a:p>
            <a:pPr>
              <a:spcBef>
                <a:spcPts val="800"/>
              </a:spcBef>
            </a:pPr>
            <a:r>
              <a:rPr lang="tr-TR" dirty="0">
                <a:cs typeface="Arial" charset="0"/>
              </a:rPr>
              <a:t>Hafızada bozukluk </a:t>
            </a:r>
          </a:p>
          <a:p>
            <a:pPr>
              <a:spcBef>
                <a:spcPts val="800"/>
              </a:spcBef>
            </a:pPr>
            <a:r>
              <a:rPr lang="tr-TR" dirty="0">
                <a:cs typeface="Arial" charset="0"/>
              </a:rPr>
              <a:t>Konuşma güçlüğü</a:t>
            </a:r>
          </a:p>
          <a:p>
            <a:pPr>
              <a:spcBef>
                <a:spcPts val="800"/>
              </a:spcBef>
            </a:pPr>
            <a:r>
              <a:rPr lang="tr-TR" dirty="0" err="1">
                <a:cs typeface="Arial" charset="0"/>
              </a:rPr>
              <a:t>Mutizm</a:t>
            </a:r>
            <a:endParaRPr lang="tr-TR" dirty="0">
              <a:cs typeface="Arial" charset="0"/>
            </a:endParaRPr>
          </a:p>
          <a:p>
            <a:pPr>
              <a:spcBef>
                <a:spcPts val="800"/>
              </a:spcBef>
            </a:pPr>
            <a:r>
              <a:rPr lang="tr-TR" dirty="0" err="1">
                <a:cs typeface="Arial" charset="0"/>
              </a:rPr>
              <a:t>Demans</a:t>
            </a:r>
            <a:r>
              <a:rPr lang="tr-TR" dirty="0">
                <a:cs typeface="Arial" charset="0"/>
              </a:rPr>
              <a:t> ve psikoz</a:t>
            </a:r>
          </a:p>
          <a:p>
            <a:pPr>
              <a:spcBef>
                <a:spcPts val="800"/>
              </a:spcBef>
            </a:pPr>
            <a:r>
              <a:rPr lang="tr-TR" dirty="0">
                <a:cs typeface="Arial" charset="0"/>
              </a:rPr>
              <a:t>Motor bozukluk</a:t>
            </a:r>
          </a:p>
          <a:p>
            <a:pPr>
              <a:spcBef>
                <a:spcPts val="800"/>
              </a:spcBef>
            </a:pPr>
            <a:r>
              <a:rPr lang="tr-TR" dirty="0" err="1">
                <a:cs typeface="Arial" charset="0"/>
              </a:rPr>
              <a:t>Sfinkter</a:t>
            </a:r>
            <a:r>
              <a:rPr lang="tr-TR" dirty="0">
                <a:cs typeface="Arial" charset="0"/>
              </a:rPr>
              <a:t> kusuru</a:t>
            </a:r>
          </a:p>
          <a:p>
            <a:pPr>
              <a:spcBef>
                <a:spcPts val="800"/>
              </a:spcBef>
            </a:pPr>
            <a:r>
              <a:rPr lang="tr-TR" dirty="0" err="1">
                <a:cs typeface="Arial" charset="0"/>
              </a:rPr>
              <a:t>Periferik</a:t>
            </a:r>
            <a:r>
              <a:rPr lang="tr-TR" dirty="0">
                <a:cs typeface="Arial" charset="0"/>
              </a:rPr>
              <a:t> </a:t>
            </a:r>
            <a:r>
              <a:rPr lang="tr-TR" dirty="0" err="1">
                <a:cs typeface="Arial" charset="0"/>
              </a:rPr>
              <a:t>nöropati</a:t>
            </a:r>
            <a:endParaRPr lang="tr-TR" dirty="0">
              <a:cs typeface="Arial" charset="0"/>
            </a:endParaRPr>
          </a:p>
          <a:p>
            <a:pPr>
              <a:spcBef>
                <a:spcPts val="800"/>
              </a:spcBef>
            </a:pPr>
            <a:r>
              <a:rPr lang="tr-TR" dirty="0">
                <a:cs typeface="Arial" charset="0"/>
              </a:rPr>
              <a:t>Nöbet</a:t>
            </a:r>
          </a:p>
          <a:p>
            <a:pPr>
              <a:spcBef>
                <a:spcPts val="800"/>
              </a:spcBef>
            </a:pPr>
            <a:endParaRPr lang="tr-TR" dirty="0">
              <a:cs typeface="Arial" charset="0"/>
            </a:endParaRPr>
          </a:p>
          <a:p>
            <a:pPr>
              <a:spcBef>
                <a:spcPts val="800"/>
              </a:spcBef>
            </a:pPr>
            <a:endParaRPr lang="en-US" dirty="0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4798996" y="5780840"/>
            <a:ext cx="4033838" cy="576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endParaRPr lang="tr-T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/>
            <a:r>
              <a:rPr lang="tr-TR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Jasper</a:t>
            </a:r>
            <a:r>
              <a:rPr lang="tr-T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BW,et</a:t>
            </a:r>
            <a:r>
              <a:rPr lang="tr-T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al. </a:t>
            </a:r>
            <a:r>
              <a:rPr lang="tr-TR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Cog</a:t>
            </a:r>
            <a:r>
              <a:rPr lang="tr-T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Behav</a:t>
            </a:r>
            <a:r>
              <a:rPr lang="tr-T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Neurol</a:t>
            </a:r>
            <a:r>
              <a:rPr lang="tr-T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2005:18:127-34</a:t>
            </a:r>
          </a:p>
          <a:p>
            <a:pPr algn="r"/>
            <a:r>
              <a:rPr lang="tr-TR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Choi</a:t>
            </a:r>
            <a:r>
              <a:rPr lang="tr-T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IS. </a:t>
            </a:r>
            <a:r>
              <a:rPr lang="tr-TR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Arch</a:t>
            </a:r>
            <a:r>
              <a:rPr lang="tr-T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Neurol</a:t>
            </a:r>
            <a:r>
              <a:rPr lang="tr-T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1983:40:433-5</a:t>
            </a:r>
          </a:p>
        </p:txBody>
      </p:sp>
    </p:spTree>
    <p:extLst>
      <p:ext uri="{BB962C8B-B14F-4D97-AF65-F5344CB8AC3E}">
        <p14:creationId xmlns:p14="http://schemas.microsoft.com/office/powerpoint/2010/main" val="21466278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Klinik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Görünüm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Monofazik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342900" lvl="1" indent="-342900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tr-TR" sz="2400" dirty="0"/>
              <a:t>Olayı takiben </a:t>
            </a:r>
            <a:r>
              <a:rPr lang="tr-TR" sz="2400" dirty="0" smtClean="0"/>
              <a:t>akut klinik </a:t>
            </a:r>
            <a:r>
              <a:rPr lang="tr-TR" sz="2400" dirty="0"/>
              <a:t>tablo günler, aylar içinde ölümle veya tam iyileşme veya sekel lezyonlarla </a:t>
            </a:r>
            <a:r>
              <a:rPr lang="tr-TR" sz="2400" dirty="0" smtClean="0"/>
              <a:t>sonlanır.</a:t>
            </a:r>
            <a:endParaRPr lang="tr-TR" sz="2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Bifazik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719053" y="2590801"/>
            <a:ext cx="3792646" cy="3484562"/>
          </a:xfrm>
        </p:spPr>
        <p:txBody>
          <a:bodyPr>
            <a:normAutofit/>
          </a:bodyPr>
          <a:lstStyle/>
          <a:p>
            <a:pPr marL="342900" lvl="1" indent="-342900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tr-TR" sz="2400" dirty="0" smtClean="0"/>
              <a:t>Akut tablonun iyileşmesinden sonra bir kaç gün ile bir </a:t>
            </a:r>
            <a:r>
              <a:rPr lang="tr-TR" sz="2400" dirty="0"/>
              <a:t>ay </a:t>
            </a:r>
            <a:r>
              <a:rPr lang="tr-TR" sz="2400" dirty="0" smtClean="0"/>
              <a:t>arasında normal bir dönemi </a:t>
            </a:r>
            <a:r>
              <a:rPr lang="tr-TR" sz="2400" dirty="0"/>
              <a:t>(</a:t>
            </a:r>
            <a:r>
              <a:rPr lang="tr-TR" sz="2400" dirty="0" err="1"/>
              <a:t>Lusid</a:t>
            </a:r>
            <a:r>
              <a:rPr lang="tr-TR" sz="2400" dirty="0"/>
              <a:t> </a:t>
            </a:r>
            <a:r>
              <a:rPr lang="tr-TR" sz="2400" dirty="0" err="1"/>
              <a:t>İnterval</a:t>
            </a:r>
            <a:r>
              <a:rPr lang="tr-TR" sz="2400" dirty="0"/>
              <a:t>) </a:t>
            </a:r>
            <a:r>
              <a:rPr lang="tr-TR" sz="2400" dirty="0" smtClean="0"/>
              <a:t>takiben kronik hastalık dönemi başlar</a:t>
            </a:r>
            <a:r>
              <a:rPr lang="tr-TR" sz="2400" dirty="0"/>
              <a:t>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318811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Geç dönem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28316" y="1831474"/>
            <a:ext cx="7980947" cy="4549853"/>
          </a:xfrm>
        </p:spPr>
        <p:txBody>
          <a:bodyPr>
            <a:normAutofit/>
          </a:bodyPr>
          <a:lstStyle/>
          <a:p>
            <a:r>
              <a:rPr lang="tr-TR" sz="2800" dirty="0" err="1"/>
              <a:t>CO’in</a:t>
            </a:r>
            <a:r>
              <a:rPr lang="tr-TR" sz="2800" dirty="0"/>
              <a:t> </a:t>
            </a:r>
            <a:r>
              <a:rPr lang="tr-TR" sz="2800" dirty="0" err="1" smtClean="0"/>
              <a:t>miyoglobinden</a:t>
            </a:r>
            <a:r>
              <a:rPr lang="tr-TR" sz="2800" dirty="0" smtClean="0"/>
              <a:t> </a:t>
            </a:r>
            <a:r>
              <a:rPr lang="tr-TR" sz="2800" dirty="0"/>
              <a:t>ayrılması daha yavaş, bu da </a:t>
            </a:r>
            <a:r>
              <a:rPr lang="tr-TR" sz="2800" dirty="0" err="1"/>
              <a:t>rebaund</a:t>
            </a:r>
            <a:r>
              <a:rPr lang="tr-TR" sz="2800" dirty="0"/>
              <a:t> etkiye neden olur, </a:t>
            </a:r>
            <a:r>
              <a:rPr lang="tr-TR" sz="2800" dirty="0" err="1"/>
              <a:t>myoglobinden</a:t>
            </a:r>
            <a:r>
              <a:rPr lang="tr-TR" sz="2800" dirty="0"/>
              <a:t> ayrılan CO tekrar hemoglobine bağlanarak geç </a:t>
            </a:r>
            <a:r>
              <a:rPr lang="tr-TR" sz="2800" dirty="0" err="1"/>
              <a:t>hipoksemiye</a:t>
            </a:r>
            <a:r>
              <a:rPr lang="tr-TR" sz="2800" dirty="0"/>
              <a:t> yol açar.</a:t>
            </a:r>
          </a:p>
          <a:p>
            <a:r>
              <a:rPr lang="en-US" sz="2800" dirty="0" err="1" smtClean="0"/>
              <a:t>Sitokrom</a:t>
            </a:r>
            <a:r>
              <a:rPr lang="en-US" sz="2800" dirty="0" smtClean="0"/>
              <a:t> </a:t>
            </a:r>
            <a:r>
              <a:rPr lang="en-US" sz="2800" dirty="0"/>
              <a:t>c </a:t>
            </a:r>
            <a:r>
              <a:rPr lang="en-US" sz="2800" dirty="0" err="1"/>
              <a:t>oksidaz</a:t>
            </a:r>
            <a:r>
              <a:rPr lang="en-US" sz="2800" dirty="0"/>
              <a:t> </a:t>
            </a:r>
            <a:r>
              <a:rPr lang="en-US" sz="2800" dirty="0" err="1"/>
              <a:t>inhibisyonu</a:t>
            </a:r>
            <a:r>
              <a:rPr lang="en-US" sz="2800" dirty="0"/>
              <a:t>, </a:t>
            </a:r>
            <a:r>
              <a:rPr lang="en-US" sz="2800" dirty="0" err="1"/>
              <a:t>COHb</a:t>
            </a:r>
            <a:r>
              <a:rPr lang="en-US" sz="2800" dirty="0"/>
              <a:t> </a:t>
            </a:r>
            <a:r>
              <a:rPr lang="en-US" sz="2800" dirty="0" err="1"/>
              <a:t>düzeylerinden</a:t>
            </a:r>
            <a:r>
              <a:rPr lang="en-US" sz="2800" dirty="0"/>
              <a:t> </a:t>
            </a:r>
            <a:r>
              <a:rPr lang="en-US" sz="2800" dirty="0" err="1" smtClean="0"/>
              <a:t>çok</a:t>
            </a:r>
            <a:r>
              <a:rPr lang="en-US" sz="2800" dirty="0" smtClean="0"/>
              <a:t> </a:t>
            </a:r>
            <a:r>
              <a:rPr lang="en-US" sz="2800" dirty="0" err="1"/>
              <a:t>daha</a:t>
            </a:r>
            <a:r>
              <a:rPr lang="en-US" sz="2800" dirty="0"/>
              <a:t> </a:t>
            </a:r>
            <a:r>
              <a:rPr lang="en-US" sz="2800" dirty="0" err="1"/>
              <a:t>sonra</a:t>
            </a:r>
            <a:r>
              <a:rPr lang="en-US" sz="2800" dirty="0"/>
              <a:t> </a:t>
            </a:r>
            <a:r>
              <a:rPr lang="en-US" sz="2800" dirty="0" err="1"/>
              <a:t>normale</a:t>
            </a:r>
            <a:r>
              <a:rPr lang="en-US" sz="2800" dirty="0"/>
              <a:t> </a:t>
            </a:r>
            <a:r>
              <a:rPr lang="en-US" sz="2800" dirty="0" err="1" smtClean="0"/>
              <a:t>döndüğünden</a:t>
            </a:r>
            <a:r>
              <a:rPr lang="en-US" sz="2800" dirty="0" smtClean="0"/>
              <a:t>, </a:t>
            </a:r>
            <a:r>
              <a:rPr lang="en-US" sz="2800" dirty="0" err="1" smtClean="0"/>
              <a:t>nöronal</a:t>
            </a:r>
            <a:r>
              <a:rPr lang="en-US" sz="2800" dirty="0" smtClean="0"/>
              <a:t> </a:t>
            </a:r>
            <a:r>
              <a:rPr lang="en-US" sz="2800" dirty="0" err="1" smtClean="0"/>
              <a:t>hasardan</a:t>
            </a:r>
            <a:r>
              <a:rPr lang="en-US" sz="2800" dirty="0" smtClean="0"/>
              <a:t> </a:t>
            </a:r>
            <a:r>
              <a:rPr lang="en-US" sz="2800" dirty="0" err="1" smtClean="0"/>
              <a:t>bunun</a:t>
            </a:r>
            <a:r>
              <a:rPr lang="en-US" sz="2800" dirty="0" smtClean="0"/>
              <a:t> </a:t>
            </a:r>
            <a:r>
              <a:rPr lang="en-US" sz="2800" dirty="0" err="1" smtClean="0"/>
              <a:t>sorumlu</a:t>
            </a:r>
            <a:r>
              <a:rPr lang="en-US" sz="2800" dirty="0" smtClean="0"/>
              <a:t> </a:t>
            </a:r>
            <a:r>
              <a:rPr lang="en-US" sz="2800" dirty="0" err="1" smtClean="0"/>
              <a:t>olduğu</a:t>
            </a:r>
            <a:r>
              <a:rPr lang="en-US" sz="2800" dirty="0" smtClean="0"/>
              <a:t> </a:t>
            </a:r>
            <a:r>
              <a:rPr lang="en-US" sz="2800" dirty="0" err="1" smtClean="0"/>
              <a:t>düşünülmektedir</a:t>
            </a:r>
            <a:r>
              <a:rPr lang="en-US" sz="2800" dirty="0"/>
              <a:t>. </a:t>
            </a:r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  <a:p>
            <a:endParaRPr lang="tr-TR" sz="2800" dirty="0" smtClean="0"/>
          </a:p>
          <a:p>
            <a:endParaRPr lang="tr-TR" sz="2800" dirty="0" smtClean="0"/>
          </a:p>
        </p:txBody>
      </p:sp>
    </p:spTree>
    <p:extLst>
      <p:ext uri="{BB962C8B-B14F-4D97-AF65-F5344CB8AC3E}">
        <p14:creationId xmlns:p14="http://schemas.microsoft.com/office/powerpoint/2010/main" val="4083390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8630" y="244158"/>
            <a:ext cx="8355330" cy="1339850"/>
          </a:xfrm>
        </p:spPr>
        <p:txBody>
          <a:bodyPr>
            <a:noAutofit/>
          </a:bodyPr>
          <a:lstStyle/>
          <a:p>
            <a:r>
              <a:rPr lang="tr-TR" dirty="0" smtClean="0">
                <a:solidFill>
                  <a:schemeClr val="tx1"/>
                </a:solidFill>
              </a:rPr>
              <a:t>CO Zehirlenmelerinin Önemi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sz="3200" dirty="0" smtClean="0"/>
              <a:t>Önlenebilir ölümler</a:t>
            </a:r>
          </a:p>
          <a:p>
            <a:r>
              <a:rPr lang="tr-TR" sz="3200" dirty="0"/>
              <a:t>A</a:t>
            </a:r>
            <a:r>
              <a:rPr lang="tr-TR" sz="3200" dirty="0" smtClean="0"/>
              <a:t>ile boyu zehirlenme</a:t>
            </a:r>
          </a:p>
          <a:p>
            <a:r>
              <a:rPr lang="tr-TR" sz="3200" dirty="0" smtClean="0"/>
              <a:t>Acil başvuruların önemli bir nedeni</a:t>
            </a:r>
          </a:p>
          <a:p>
            <a:r>
              <a:rPr lang="tr-TR" sz="3200" dirty="0" smtClean="0"/>
              <a:t>Tıbbi müdahale başarılı olmayabilir</a:t>
            </a:r>
          </a:p>
          <a:p>
            <a:r>
              <a:rPr lang="tr-TR" sz="3200" dirty="0" err="1"/>
              <a:t>Mortalite</a:t>
            </a:r>
            <a:r>
              <a:rPr lang="tr-TR" sz="3200" dirty="0"/>
              <a:t> çok yüksek (%40)</a:t>
            </a:r>
          </a:p>
          <a:p>
            <a:r>
              <a:rPr lang="tr-TR" sz="3200" dirty="0"/>
              <a:t>N</a:t>
            </a:r>
            <a:r>
              <a:rPr lang="tr-TR" sz="3200" dirty="0" smtClean="0"/>
              <a:t>örolojik, psikiyatrik sekeller sık (%50)</a:t>
            </a:r>
          </a:p>
          <a:p>
            <a:endParaRPr lang="tr-TR" sz="3200" dirty="0" smtClean="0"/>
          </a:p>
        </p:txBody>
      </p:sp>
    </p:spTree>
    <p:extLst>
      <p:ext uri="{BB962C8B-B14F-4D97-AF65-F5344CB8AC3E}">
        <p14:creationId xmlns:p14="http://schemas.microsoft.com/office/powerpoint/2010/main" val="1588899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Komplikasyonlar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4526" y="1831474"/>
            <a:ext cx="8181474" cy="4358105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600"/>
              </a:spcBef>
            </a:pPr>
            <a:r>
              <a:rPr lang="tr-TR" dirty="0" smtClean="0"/>
              <a:t>Kalp Damar </a:t>
            </a:r>
          </a:p>
          <a:p>
            <a:pPr lvl="1"/>
            <a:r>
              <a:rPr lang="tr-TR" dirty="0" smtClean="0"/>
              <a:t>EKG </a:t>
            </a:r>
            <a:r>
              <a:rPr lang="tr-TR" dirty="0" err="1" smtClean="0"/>
              <a:t>değisiklikleri</a:t>
            </a:r>
            <a:r>
              <a:rPr lang="tr-TR" dirty="0" smtClean="0"/>
              <a:t> (T ve ST), </a:t>
            </a:r>
            <a:r>
              <a:rPr lang="tr-TR" dirty="0" err="1" smtClean="0"/>
              <a:t>kardiyomegali</a:t>
            </a:r>
            <a:r>
              <a:rPr lang="tr-TR" dirty="0" smtClean="0"/>
              <a:t>, </a:t>
            </a:r>
            <a:r>
              <a:rPr lang="tr-TR" dirty="0" err="1" smtClean="0"/>
              <a:t>angina</a:t>
            </a:r>
            <a:r>
              <a:rPr lang="tr-TR" dirty="0" smtClean="0"/>
              <a:t> </a:t>
            </a:r>
            <a:r>
              <a:rPr lang="tr-TR" dirty="0" err="1" smtClean="0"/>
              <a:t>pektoris</a:t>
            </a:r>
            <a:r>
              <a:rPr lang="tr-TR" dirty="0" smtClean="0"/>
              <a:t>, sessiz </a:t>
            </a:r>
            <a:r>
              <a:rPr lang="tr-TR" dirty="0" err="1" smtClean="0"/>
              <a:t>iskemi</a:t>
            </a:r>
            <a:r>
              <a:rPr lang="tr-TR" dirty="0" smtClean="0"/>
              <a:t>, </a:t>
            </a:r>
            <a:r>
              <a:rPr lang="tr-TR" dirty="0" err="1" smtClean="0"/>
              <a:t>miyokard</a:t>
            </a:r>
            <a:r>
              <a:rPr lang="tr-TR" dirty="0" smtClean="0"/>
              <a:t> </a:t>
            </a:r>
            <a:r>
              <a:rPr lang="tr-TR" dirty="0" err="1" smtClean="0"/>
              <a:t>infarktüsü</a:t>
            </a:r>
            <a:r>
              <a:rPr lang="tr-TR" dirty="0" smtClean="0"/>
              <a:t>, </a:t>
            </a:r>
            <a:r>
              <a:rPr lang="tr-TR" dirty="0" err="1" smtClean="0"/>
              <a:t>tasikardi</a:t>
            </a:r>
            <a:r>
              <a:rPr lang="tr-TR" dirty="0" smtClean="0"/>
              <a:t>, </a:t>
            </a:r>
            <a:r>
              <a:rPr lang="tr-TR" dirty="0" err="1" smtClean="0"/>
              <a:t>bradikardi</a:t>
            </a:r>
            <a:r>
              <a:rPr lang="tr-TR" dirty="0" smtClean="0"/>
              <a:t>, A-V blok, </a:t>
            </a:r>
            <a:r>
              <a:rPr lang="tr-TR" dirty="0" err="1" smtClean="0"/>
              <a:t>atriyal</a:t>
            </a:r>
            <a:r>
              <a:rPr lang="tr-TR" dirty="0" smtClean="0"/>
              <a:t> </a:t>
            </a:r>
            <a:r>
              <a:rPr lang="tr-TR" dirty="0" err="1" smtClean="0"/>
              <a:t>fibrilasyon</a:t>
            </a:r>
            <a:r>
              <a:rPr lang="tr-TR" dirty="0" smtClean="0"/>
              <a:t>, </a:t>
            </a:r>
            <a:r>
              <a:rPr lang="tr-TR" dirty="0" err="1" smtClean="0"/>
              <a:t>prematür</a:t>
            </a:r>
            <a:r>
              <a:rPr lang="tr-TR" dirty="0" smtClean="0"/>
              <a:t> </a:t>
            </a:r>
            <a:r>
              <a:rPr lang="tr-TR" dirty="0" err="1" smtClean="0"/>
              <a:t>ventriküler</a:t>
            </a:r>
            <a:r>
              <a:rPr lang="tr-TR" dirty="0" smtClean="0"/>
              <a:t> atım, </a:t>
            </a:r>
            <a:r>
              <a:rPr lang="tr-TR" dirty="0" err="1" smtClean="0"/>
              <a:t>ventriküler</a:t>
            </a:r>
            <a:r>
              <a:rPr lang="tr-TR" dirty="0" smtClean="0"/>
              <a:t> </a:t>
            </a:r>
            <a:r>
              <a:rPr lang="tr-TR" dirty="0" err="1" smtClean="0"/>
              <a:t>fibrilasyon</a:t>
            </a:r>
            <a:r>
              <a:rPr lang="tr-TR" dirty="0" smtClean="0"/>
              <a:t>, sok</a:t>
            </a:r>
          </a:p>
          <a:p>
            <a:pPr>
              <a:spcBef>
                <a:spcPts val="600"/>
              </a:spcBef>
            </a:pPr>
            <a:r>
              <a:rPr lang="tr-TR" dirty="0" smtClean="0"/>
              <a:t>Solunum </a:t>
            </a:r>
          </a:p>
          <a:p>
            <a:pPr lvl="1"/>
            <a:r>
              <a:rPr lang="tr-TR" dirty="0" err="1" smtClean="0"/>
              <a:t>Pnömoni</a:t>
            </a:r>
            <a:r>
              <a:rPr lang="tr-TR" dirty="0" smtClean="0"/>
              <a:t>, </a:t>
            </a:r>
            <a:r>
              <a:rPr lang="tr-TR" dirty="0" err="1" smtClean="0"/>
              <a:t>pulmoner</a:t>
            </a:r>
            <a:r>
              <a:rPr lang="tr-TR" dirty="0" smtClean="0"/>
              <a:t> ödem, ARDS</a:t>
            </a:r>
          </a:p>
          <a:p>
            <a:pPr>
              <a:spcBef>
                <a:spcPts val="600"/>
              </a:spcBef>
            </a:pPr>
            <a:r>
              <a:rPr lang="tr-TR" dirty="0" err="1"/>
              <a:t>Nöropsikiyatri</a:t>
            </a:r>
            <a:endParaRPr lang="tr-TR" dirty="0"/>
          </a:p>
          <a:p>
            <a:pPr lvl="1"/>
            <a:r>
              <a:rPr lang="tr-TR" dirty="0"/>
              <a:t>Psikoz, </a:t>
            </a:r>
            <a:r>
              <a:rPr lang="tr-TR" dirty="0" err="1"/>
              <a:t>psikonevroz</a:t>
            </a:r>
            <a:r>
              <a:rPr lang="tr-TR" dirty="0"/>
              <a:t>, </a:t>
            </a:r>
            <a:r>
              <a:rPr lang="tr-TR" dirty="0" err="1"/>
              <a:t>striatal</a:t>
            </a:r>
            <a:r>
              <a:rPr lang="tr-TR" dirty="0"/>
              <a:t> sendrom, motor ve duyu kaybı, </a:t>
            </a:r>
            <a:r>
              <a:rPr lang="tr-TR" dirty="0" err="1"/>
              <a:t>konusma</a:t>
            </a:r>
            <a:r>
              <a:rPr lang="tr-TR" dirty="0"/>
              <a:t> </a:t>
            </a:r>
            <a:r>
              <a:rPr lang="tr-TR" dirty="0" err="1"/>
              <a:t>bozuklugu</a:t>
            </a:r>
            <a:r>
              <a:rPr lang="tr-TR" dirty="0"/>
              <a:t>, </a:t>
            </a:r>
            <a:r>
              <a:rPr lang="tr-TR" dirty="0" err="1"/>
              <a:t>konvülsiyon</a:t>
            </a:r>
            <a:r>
              <a:rPr lang="tr-TR" dirty="0"/>
              <a:t>, epilepsi, </a:t>
            </a:r>
            <a:r>
              <a:rPr lang="tr-TR" dirty="0" err="1"/>
              <a:t>spinal</a:t>
            </a:r>
            <a:r>
              <a:rPr lang="tr-TR" dirty="0"/>
              <a:t> </a:t>
            </a:r>
            <a:r>
              <a:rPr lang="tr-TR" dirty="0" err="1"/>
              <a:t>kord</a:t>
            </a:r>
            <a:r>
              <a:rPr lang="tr-TR" dirty="0"/>
              <a:t> ve </a:t>
            </a:r>
            <a:r>
              <a:rPr lang="tr-TR" dirty="0" err="1"/>
              <a:t>periferal</a:t>
            </a:r>
            <a:r>
              <a:rPr lang="tr-TR" dirty="0"/>
              <a:t> sinir hasarı, koma, </a:t>
            </a:r>
            <a:r>
              <a:rPr lang="tr-TR" dirty="0" err="1"/>
              <a:t>ensefalopati</a:t>
            </a:r>
            <a:r>
              <a:rPr lang="tr-TR" dirty="0"/>
              <a:t>, amneziler</a:t>
            </a:r>
          </a:p>
          <a:p>
            <a:pPr>
              <a:spcBef>
                <a:spcPts val="600"/>
              </a:spcBef>
            </a:pPr>
            <a:r>
              <a:rPr lang="tr-TR" dirty="0" err="1" smtClean="0"/>
              <a:t>Genitoüriner</a:t>
            </a:r>
            <a:r>
              <a:rPr lang="tr-TR" dirty="0" smtClean="0"/>
              <a:t> </a:t>
            </a:r>
          </a:p>
          <a:p>
            <a:pPr lvl="1"/>
            <a:r>
              <a:rPr lang="tr-TR" dirty="0" err="1" smtClean="0"/>
              <a:t>Glukozüri</a:t>
            </a:r>
            <a:r>
              <a:rPr lang="tr-TR" dirty="0" smtClean="0"/>
              <a:t>, </a:t>
            </a:r>
            <a:r>
              <a:rPr lang="tr-TR" dirty="0" err="1" smtClean="0"/>
              <a:t>proteinüri</a:t>
            </a:r>
            <a:r>
              <a:rPr lang="tr-TR" dirty="0" smtClean="0"/>
              <a:t>, </a:t>
            </a:r>
            <a:r>
              <a:rPr lang="tr-TR" dirty="0" err="1" smtClean="0"/>
              <a:t>hematüri</a:t>
            </a:r>
            <a:r>
              <a:rPr lang="tr-TR" dirty="0" smtClean="0"/>
              <a:t>, </a:t>
            </a:r>
            <a:r>
              <a:rPr lang="tr-TR" dirty="0" err="1" smtClean="0"/>
              <a:t>miyoglobinüri</a:t>
            </a:r>
            <a:r>
              <a:rPr lang="tr-TR" dirty="0" smtClean="0"/>
              <a:t>, akut </a:t>
            </a:r>
            <a:r>
              <a:rPr lang="tr-TR" dirty="0" err="1" smtClean="0"/>
              <a:t>renal</a:t>
            </a:r>
            <a:r>
              <a:rPr lang="tr-TR" dirty="0" smtClean="0"/>
              <a:t> yetmezlik, </a:t>
            </a:r>
            <a:r>
              <a:rPr lang="tr-TR" dirty="0" err="1" smtClean="0"/>
              <a:t>abortus</a:t>
            </a:r>
            <a:r>
              <a:rPr lang="tr-TR" dirty="0" smtClean="0"/>
              <a:t>, erken </a:t>
            </a:r>
            <a:r>
              <a:rPr lang="tr-TR" dirty="0" err="1" smtClean="0"/>
              <a:t>dogum</a:t>
            </a:r>
            <a:r>
              <a:rPr lang="tr-TR" dirty="0" smtClean="0"/>
              <a:t>, </a:t>
            </a:r>
            <a:r>
              <a:rPr lang="tr-TR" dirty="0" err="1" smtClean="0"/>
              <a:t>menstrüel</a:t>
            </a:r>
            <a:r>
              <a:rPr lang="tr-TR" dirty="0" smtClean="0"/>
              <a:t> bozukluklar</a:t>
            </a:r>
          </a:p>
          <a:p>
            <a:pPr>
              <a:spcBef>
                <a:spcPts val="600"/>
              </a:spcBef>
            </a:pPr>
            <a:r>
              <a:rPr lang="tr-TR" dirty="0" err="1" smtClean="0"/>
              <a:t>Gastrointestinal</a:t>
            </a:r>
            <a:r>
              <a:rPr lang="tr-TR" dirty="0" smtClean="0"/>
              <a:t> </a:t>
            </a:r>
          </a:p>
          <a:p>
            <a:pPr lvl="1"/>
            <a:r>
              <a:rPr lang="tr-TR" dirty="0" smtClean="0"/>
              <a:t>GIS kanama, </a:t>
            </a:r>
            <a:r>
              <a:rPr lang="tr-TR" dirty="0" err="1" smtClean="0"/>
              <a:t>gastrik</a:t>
            </a:r>
            <a:r>
              <a:rPr lang="tr-TR" dirty="0" smtClean="0"/>
              <a:t> ülser, </a:t>
            </a:r>
            <a:r>
              <a:rPr lang="tr-TR" dirty="0" err="1" smtClean="0"/>
              <a:t>hepatomegali</a:t>
            </a:r>
            <a:r>
              <a:rPr lang="tr-TR" dirty="0" smtClean="0"/>
              <a:t>, bulantı</a:t>
            </a:r>
          </a:p>
        </p:txBody>
      </p:sp>
    </p:spTree>
    <p:extLst>
      <p:ext uri="{BB962C8B-B14F-4D97-AF65-F5344CB8AC3E}">
        <p14:creationId xmlns:p14="http://schemas.microsoft.com/office/powerpoint/2010/main" val="1498253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Komplikasyonlar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4526" y="1778000"/>
            <a:ext cx="8261685" cy="4491789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</a:pPr>
            <a:r>
              <a:rPr lang="tr-TR" dirty="0"/>
              <a:t>Hematolojik </a:t>
            </a:r>
          </a:p>
          <a:p>
            <a:pPr lvl="1"/>
            <a:r>
              <a:rPr lang="tr-TR" dirty="0" err="1"/>
              <a:t>Lökositoz</a:t>
            </a:r>
            <a:r>
              <a:rPr lang="tr-TR" dirty="0"/>
              <a:t>, </a:t>
            </a:r>
            <a:r>
              <a:rPr lang="tr-TR" dirty="0" err="1"/>
              <a:t>eritrositoz</a:t>
            </a:r>
            <a:r>
              <a:rPr lang="tr-TR" dirty="0"/>
              <a:t>, anemi, </a:t>
            </a:r>
            <a:r>
              <a:rPr lang="tr-TR" dirty="0" err="1"/>
              <a:t>pernisiyöz</a:t>
            </a:r>
            <a:r>
              <a:rPr lang="tr-TR" dirty="0"/>
              <a:t> anemi, TTP</a:t>
            </a:r>
          </a:p>
          <a:p>
            <a:pPr>
              <a:spcBef>
                <a:spcPts val="600"/>
              </a:spcBef>
            </a:pPr>
            <a:r>
              <a:rPr lang="tr-TR" dirty="0" err="1"/>
              <a:t>Metabolik</a:t>
            </a:r>
            <a:r>
              <a:rPr lang="tr-TR" dirty="0"/>
              <a:t>-Endokrin </a:t>
            </a:r>
          </a:p>
          <a:p>
            <a:pPr lvl="1"/>
            <a:r>
              <a:rPr lang="tr-TR" dirty="0" err="1"/>
              <a:t>Hiperglisemi</a:t>
            </a:r>
            <a:r>
              <a:rPr lang="tr-TR" dirty="0"/>
              <a:t>, </a:t>
            </a:r>
            <a:r>
              <a:rPr lang="tr-TR" dirty="0" err="1"/>
              <a:t>düsük</a:t>
            </a:r>
            <a:r>
              <a:rPr lang="tr-TR" dirty="0"/>
              <a:t> T3, akut </a:t>
            </a:r>
            <a:r>
              <a:rPr lang="tr-TR" dirty="0" err="1"/>
              <a:t>hipertiroidi</a:t>
            </a:r>
            <a:endParaRPr lang="tr-TR" dirty="0"/>
          </a:p>
          <a:p>
            <a:pPr>
              <a:spcBef>
                <a:spcPts val="600"/>
              </a:spcBef>
            </a:pPr>
            <a:r>
              <a:rPr lang="tr-TR" dirty="0" smtClean="0"/>
              <a:t>Dermatoloji </a:t>
            </a:r>
          </a:p>
          <a:p>
            <a:pPr lvl="1"/>
            <a:r>
              <a:rPr lang="tr-TR" dirty="0" err="1" smtClean="0"/>
              <a:t>Bül</a:t>
            </a:r>
            <a:r>
              <a:rPr lang="tr-TR" dirty="0" smtClean="0"/>
              <a:t>, </a:t>
            </a:r>
            <a:r>
              <a:rPr lang="tr-TR" dirty="0" err="1" smtClean="0"/>
              <a:t>eritem</a:t>
            </a:r>
            <a:r>
              <a:rPr lang="tr-TR" dirty="0" smtClean="0"/>
              <a:t>, sislik, ülser, </a:t>
            </a:r>
            <a:r>
              <a:rPr lang="tr-TR" dirty="0" err="1" smtClean="0"/>
              <a:t>gangren</a:t>
            </a:r>
            <a:r>
              <a:rPr lang="tr-TR" dirty="0" smtClean="0"/>
              <a:t>, </a:t>
            </a:r>
            <a:r>
              <a:rPr lang="tr-TR" dirty="0" err="1" smtClean="0"/>
              <a:t>alopesi</a:t>
            </a:r>
            <a:endParaRPr lang="tr-TR" dirty="0" smtClean="0"/>
          </a:p>
          <a:p>
            <a:pPr>
              <a:spcBef>
                <a:spcPts val="600"/>
              </a:spcBef>
            </a:pPr>
            <a:r>
              <a:rPr lang="tr-TR" dirty="0" smtClean="0"/>
              <a:t>Kas-iskelet </a:t>
            </a:r>
          </a:p>
          <a:p>
            <a:pPr lvl="1"/>
            <a:r>
              <a:rPr lang="tr-TR" dirty="0" smtClean="0"/>
              <a:t>Kas nekrozu, </a:t>
            </a:r>
            <a:r>
              <a:rPr lang="tr-TR" dirty="0" err="1" smtClean="0"/>
              <a:t>Volkman’s</a:t>
            </a:r>
            <a:r>
              <a:rPr lang="tr-TR" dirty="0" smtClean="0"/>
              <a:t> </a:t>
            </a:r>
            <a:r>
              <a:rPr lang="tr-TR" dirty="0" err="1" smtClean="0"/>
              <a:t>kontraktürü</a:t>
            </a:r>
            <a:r>
              <a:rPr lang="tr-TR" dirty="0" smtClean="0"/>
              <a:t>, </a:t>
            </a:r>
            <a:r>
              <a:rPr lang="tr-TR" dirty="0" err="1" smtClean="0"/>
              <a:t>osteomiyelit</a:t>
            </a:r>
            <a:endParaRPr lang="tr-TR" dirty="0" smtClean="0"/>
          </a:p>
          <a:p>
            <a:pPr>
              <a:spcBef>
                <a:spcPts val="600"/>
              </a:spcBef>
            </a:pPr>
            <a:r>
              <a:rPr lang="tr-TR" dirty="0" smtClean="0"/>
              <a:t>Oftalmoloji</a:t>
            </a:r>
          </a:p>
          <a:p>
            <a:pPr lvl="1"/>
            <a:r>
              <a:rPr lang="tr-TR" dirty="0" err="1" smtClean="0"/>
              <a:t>Retinal</a:t>
            </a:r>
            <a:r>
              <a:rPr lang="tr-TR" dirty="0" smtClean="0"/>
              <a:t> kanama, </a:t>
            </a:r>
            <a:r>
              <a:rPr lang="tr-TR" dirty="0" err="1" smtClean="0"/>
              <a:t>papilödem</a:t>
            </a:r>
            <a:r>
              <a:rPr lang="tr-TR" dirty="0" smtClean="0"/>
              <a:t>, </a:t>
            </a:r>
            <a:r>
              <a:rPr lang="tr-TR" dirty="0" err="1" smtClean="0"/>
              <a:t>retinopati</a:t>
            </a:r>
            <a:r>
              <a:rPr lang="tr-TR" dirty="0" smtClean="0"/>
              <a:t>, optik </a:t>
            </a:r>
            <a:r>
              <a:rPr lang="tr-TR" dirty="0" err="1" smtClean="0"/>
              <a:t>atrofi</a:t>
            </a:r>
            <a:r>
              <a:rPr lang="tr-TR" dirty="0" smtClean="0"/>
              <a:t>, </a:t>
            </a:r>
            <a:r>
              <a:rPr lang="tr-TR" dirty="0" err="1" smtClean="0"/>
              <a:t>ambliyopi</a:t>
            </a:r>
            <a:r>
              <a:rPr lang="tr-TR" dirty="0" smtClean="0"/>
              <a:t>, </a:t>
            </a:r>
            <a:r>
              <a:rPr lang="tr-TR" dirty="0" err="1" smtClean="0"/>
              <a:t>skotom</a:t>
            </a:r>
            <a:r>
              <a:rPr lang="tr-TR" dirty="0" smtClean="0"/>
              <a:t>, </a:t>
            </a:r>
            <a:r>
              <a:rPr lang="tr-TR" dirty="0" err="1" smtClean="0"/>
              <a:t>hemianopsi</a:t>
            </a:r>
            <a:r>
              <a:rPr lang="tr-TR" dirty="0" smtClean="0"/>
              <a:t>, körlük</a:t>
            </a:r>
          </a:p>
          <a:p>
            <a:pPr>
              <a:spcBef>
                <a:spcPts val="600"/>
              </a:spcBef>
            </a:pPr>
            <a:r>
              <a:rPr lang="tr-TR" dirty="0" err="1" smtClean="0"/>
              <a:t>Otoloji</a:t>
            </a:r>
            <a:endParaRPr lang="tr-TR" dirty="0" smtClean="0"/>
          </a:p>
          <a:p>
            <a:pPr lvl="1"/>
            <a:r>
              <a:rPr lang="tr-TR" dirty="0" err="1" smtClean="0"/>
              <a:t>Koklea</a:t>
            </a:r>
            <a:r>
              <a:rPr lang="tr-TR" dirty="0" smtClean="0"/>
              <a:t> ve </a:t>
            </a:r>
            <a:r>
              <a:rPr lang="tr-TR" dirty="0" err="1" smtClean="0"/>
              <a:t>vestibüler</a:t>
            </a:r>
            <a:r>
              <a:rPr lang="tr-TR" dirty="0" smtClean="0"/>
              <a:t> sistem fonksiyon bozuklukları</a:t>
            </a:r>
          </a:p>
          <a:p>
            <a:pPr>
              <a:spcBef>
                <a:spcPts val="600"/>
              </a:spcBef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26268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Kötü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prognoz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göstergeleri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Uzun</a:t>
            </a:r>
            <a:r>
              <a:rPr lang="en-US" sz="2800" dirty="0" smtClean="0"/>
              <a:t> </a:t>
            </a:r>
            <a:r>
              <a:rPr lang="en-US" sz="2800" dirty="0" err="1" smtClean="0"/>
              <a:t>süreli</a:t>
            </a:r>
            <a:r>
              <a:rPr lang="en-US" sz="2800" dirty="0" smtClean="0"/>
              <a:t> </a:t>
            </a:r>
            <a:r>
              <a:rPr lang="en-US" sz="2800" dirty="0" err="1" smtClean="0"/>
              <a:t>maruziyet</a:t>
            </a:r>
            <a:endParaRPr lang="en-US" sz="2800" dirty="0" smtClean="0"/>
          </a:p>
          <a:p>
            <a:r>
              <a:rPr lang="en-US" sz="2800" dirty="0" err="1" smtClean="0"/>
              <a:t>Tedaviden</a:t>
            </a:r>
            <a:r>
              <a:rPr lang="en-US" sz="2800" dirty="0" smtClean="0"/>
              <a:t> </a:t>
            </a:r>
            <a:r>
              <a:rPr lang="en-US" sz="2800" dirty="0" err="1" smtClean="0"/>
              <a:t>önce</a:t>
            </a:r>
            <a:r>
              <a:rPr lang="en-US" sz="2800" dirty="0" smtClean="0"/>
              <a:t> </a:t>
            </a:r>
            <a:r>
              <a:rPr lang="en-US" sz="2800" dirty="0" err="1" smtClean="0"/>
              <a:t>geçen</a:t>
            </a:r>
            <a:r>
              <a:rPr lang="en-US" sz="2800" dirty="0" smtClean="0"/>
              <a:t> </a:t>
            </a:r>
            <a:r>
              <a:rPr lang="en-US" sz="2800" dirty="0" err="1" smtClean="0"/>
              <a:t>süre</a:t>
            </a:r>
            <a:endParaRPr lang="en-US" sz="2800" dirty="0" smtClean="0"/>
          </a:p>
          <a:p>
            <a:r>
              <a:rPr lang="en-US" sz="2800" dirty="0" err="1" smtClean="0"/>
              <a:t>Koma</a:t>
            </a:r>
            <a:r>
              <a:rPr lang="en-US" sz="2800" dirty="0" smtClean="0"/>
              <a:t> </a:t>
            </a:r>
            <a:r>
              <a:rPr lang="en-US" sz="2800" dirty="0" err="1" smtClean="0"/>
              <a:t>durumu</a:t>
            </a:r>
            <a:endParaRPr lang="en-US" sz="2800" dirty="0" smtClean="0"/>
          </a:p>
          <a:p>
            <a:r>
              <a:rPr lang="en-US" sz="2800" dirty="0" err="1" smtClean="0"/>
              <a:t>Metabolik</a:t>
            </a:r>
            <a:r>
              <a:rPr lang="en-US" sz="2800" dirty="0" smtClean="0"/>
              <a:t> </a:t>
            </a:r>
            <a:r>
              <a:rPr lang="en-US" sz="2800" dirty="0" err="1" smtClean="0"/>
              <a:t>asidoz</a:t>
            </a:r>
            <a:endParaRPr lang="en-US" sz="2800" dirty="0" smtClean="0"/>
          </a:p>
          <a:p>
            <a:r>
              <a:rPr lang="en-US" sz="2800" dirty="0" smtClean="0"/>
              <a:t>Serum </a:t>
            </a:r>
            <a:r>
              <a:rPr lang="en-US" sz="2800" dirty="0" err="1" smtClean="0"/>
              <a:t>amilaz</a:t>
            </a:r>
            <a:r>
              <a:rPr lang="en-US" sz="2800" dirty="0" smtClean="0"/>
              <a:t> </a:t>
            </a:r>
            <a:r>
              <a:rPr lang="en-US" sz="2800" dirty="0" err="1" smtClean="0"/>
              <a:t>ve</a:t>
            </a:r>
            <a:r>
              <a:rPr lang="en-US" sz="2800" dirty="0" smtClean="0"/>
              <a:t> </a:t>
            </a:r>
            <a:r>
              <a:rPr lang="en-US" sz="2800" dirty="0" err="1" smtClean="0"/>
              <a:t>aspartat</a:t>
            </a:r>
            <a:r>
              <a:rPr lang="en-US" sz="2800" dirty="0" smtClean="0"/>
              <a:t> </a:t>
            </a:r>
            <a:r>
              <a:rPr lang="en-US" sz="2800" dirty="0" err="1" smtClean="0"/>
              <a:t>aminotransferaz</a:t>
            </a:r>
            <a:r>
              <a:rPr lang="en-US" sz="2800" dirty="0" smtClean="0"/>
              <a:t> </a:t>
            </a:r>
            <a:r>
              <a:rPr lang="en-US" sz="2800" dirty="0" err="1" smtClean="0"/>
              <a:t>artışı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376648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chemeClr val="tx1"/>
                </a:solidFill>
              </a:rPr>
              <a:t>Zehirlenmede Etkili Faktörler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spcBef>
                <a:spcPts val="600"/>
              </a:spcBef>
            </a:pPr>
            <a:r>
              <a:rPr lang="tr-TR" sz="3600" dirty="0" smtClean="0"/>
              <a:t>Ortamdaki CO yoğunluğu</a:t>
            </a:r>
          </a:p>
          <a:p>
            <a:pPr lvl="1"/>
            <a:r>
              <a:rPr lang="tr-TR" sz="3200" dirty="0" smtClean="0"/>
              <a:t>Kaynağın CO üretim hızı, Oda büyüklüğü, Havalanma durumu</a:t>
            </a:r>
          </a:p>
          <a:p>
            <a:pPr>
              <a:spcBef>
                <a:spcPts val="600"/>
              </a:spcBef>
            </a:pPr>
            <a:r>
              <a:rPr lang="tr-TR" sz="3600" dirty="0" smtClean="0"/>
              <a:t>Ortamda kalma süresi</a:t>
            </a:r>
          </a:p>
          <a:p>
            <a:pPr>
              <a:spcBef>
                <a:spcPts val="600"/>
              </a:spcBef>
            </a:pPr>
            <a:r>
              <a:rPr lang="tr-TR" sz="3600" dirty="0" err="1" smtClean="0"/>
              <a:t>Alveoler</a:t>
            </a:r>
            <a:r>
              <a:rPr lang="tr-TR" sz="3600" dirty="0" smtClean="0"/>
              <a:t> </a:t>
            </a:r>
            <a:r>
              <a:rPr lang="tr-TR" sz="3600" dirty="0" err="1"/>
              <a:t>v</a:t>
            </a:r>
            <a:r>
              <a:rPr lang="tr-TR" sz="3600" dirty="0" err="1" smtClean="0"/>
              <a:t>entilasyon</a:t>
            </a:r>
            <a:endParaRPr lang="tr-TR" sz="3600" dirty="0" smtClean="0"/>
          </a:p>
          <a:p>
            <a:pPr>
              <a:spcBef>
                <a:spcPts val="600"/>
              </a:spcBef>
            </a:pPr>
            <a:r>
              <a:rPr lang="tr-TR" sz="3600" dirty="0" err="1" smtClean="0"/>
              <a:t>Komorbiditeler</a:t>
            </a:r>
            <a:r>
              <a:rPr lang="tr-TR" sz="3600" dirty="0" smtClean="0"/>
              <a:t>, kalp </a:t>
            </a:r>
            <a:r>
              <a:rPr lang="tr-TR" sz="3600" dirty="0"/>
              <a:t>yetmezliği kronik akciğer </a:t>
            </a:r>
            <a:r>
              <a:rPr lang="tr-TR" sz="3600" dirty="0" smtClean="0"/>
              <a:t>hastalığı</a:t>
            </a:r>
          </a:p>
          <a:p>
            <a:pPr>
              <a:spcBef>
                <a:spcPts val="600"/>
              </a:spcBef>
            </a:pPr>
            <a:r>
              <a:rPr lang="tr-TR" sz="3600" dirty="0" smtClean="0"/>
              <a:t>Yaş (fetüs, çocuk, yaslı hastalar)</a:t>
            </a:r>
          </a:p>
          <a:p>
            <a:pPr>
              <a:spcBef>
                <a:spcPts val="600"/>
              </a:spcBef>
            </a:pPr>
            <a:r>
              <a:rPr lang="tr-TR" sz="3600" dirty="0" smtClean="0"/>
              <a:t>Metabolizma (</a:t>
            </a:r>
            <a:r>
              <a:rPr lang="tr-TR" sz="3600" dirty="0"/>
              <a:t>egzersiz, </a:t>
            </a:r>
            <a:r>
              <a:rPr lang="tr-TR" sz="3600" dirty="0" smtClean="0"/>
              <a:t>stres) </a:t>
            </a:r>
          </a:p>
          <a:p>
            <a:pPr>
              <a:spcBef>
                <a:spcPts val="600"/>
              </a:spcBef>
            </a:pPr>
            <a:r>
              <a:rPr lang="tr-TR" sz="3600" dirty="0" smtClean="0"/>
              <a:t>PaCO</a:t>
            </a:r>
            <a:r>
              <a:rPr lang="tr-TR" sz="3600" baseline="-25000" dirty="0" smtClean="0"/>
              <a:t>2</a:t>
            </a:r>
            <a:r>
              <a:rPr lang="tr-TR" sz="3600" dirty="0" smtClean="0"/>
              <a:t> yüksek kişiler (sigara içen, kronik tip-2 solunum yetmezliği)</a:t>
            </a:r>
          </a:p>
          <a:p>
            <a:pPr>
              <a:spcBef>
                <a:spcPts val="600"/>
              </a:spcBef>
            </a:pPr>
            <a:r>
              <a:rPr lang="tr-TR" sz="3600" dirty="0" smtClean="0"/>
              <a:t>Yüksekte yaşayanlar</a:t>
            </a:r>
          </a:p>
          <a:p>
            <a:pPr>
              <a:spcBef>
                <a:spcPts val="600"/>
              </a:spcBef>
            </a:pPr>
            <a:r>
              <a:rPr lang="tr-TR" sz="3600" dirty="0" smtClean="0"/>
              <a:t>Anemi</a:t>
            </a:r>
          </a:p>
        </p:txBody>
      </p:sp>
    </p:spTree>
    <p:extLst>
      <p:ext uri="{BB962C8B-B14F-4D97-AF65-F5344CB8AC3E}">
        <p14:creationId xmlns:p14="http://schemas.microsoft.com/office/powerpoint/2010/main" val="1139167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Ortamda</a:t>
            </a:r>
            <a:r>
              <a:rPr lang="en-US" dirty="0" smtClean="0">
                <a:solidFill>
                  <a:schemeClr val="tx1"/>
                </a:solidFill>
              </a:rPr>
              <a:t> CO </a:t>
            </a:r>
            <a:r>
              <a:rPr lang="en-US" dirty="0" err="1" smtClean="0">
                <a:solidFill>
                  <a:schemeClr val="tx1"/>
                </a:solidFill>
              </a:rPr>
              <a:t>yoğunluğu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Tehlike sınırı </a:t>
            </a:r>
            <a:r>
              <a:rPr lang="tr-TR" dirty="0" smtClean="0"/>
              <a:t>50 </a:t>
            </a:r>
            <a:r>
              <a:rPr lang="tr-TR" dirty="0" err="1" smtClean="0"/>
              <a:t>ppm</a:t>
            </a:r>
            <a:r>
              <a:rPr lang="tr-TR" dirty="0" smtClean="0"/>
              <a:t> </a:t>
            </a:r>
            <a:r>
              <a:rPr lang="tr-TR" dirty="0"/>
              <a:t>veya 55 mg/m</a:t>
            </a:r>
            <a:r>
              <a:rPr lang="tr-TR" baseline="30000" dirty="0"/>
              <a:t>3</a:t>
            </a:r>
            <a:r>
              <a:rPr lang="tr-TR" dirty="0"/>
              <a:t> olarak verilir</a:t>
            </a:r>
          </a:p>
          <a:p>
            <a:r>
              <a:rPr lang="tr-TR" dirty="0"/>
              <a:t>Yaşamı acilen tehdit eden düzey 1200 </a:t>
            </a:r>
            <a:r>
              <a:rPr lang="tr-TR" dirty="0" err="1"/>
              <a:t>ppm</a:t>
            </a:r>
            <a:r>
              <a:rPr lang="tr-TR" dirty="0"/>
              <a:t> (</a:t>
            </a:r>
            <a:r>
              <a:rPr lang="tr-TR" dirty="0" smtClean="0"/>
              <a:t>% 0,12)</a:t>
            </a:r>
            <a:endParaRPr lang="tr-TR" dirty="0"/>
          </a:p>
          <a:p>
            <a:pPr lvl="1"/>
            <a:r>
              <a:rPr lang="tr-TR" dirty="0"/>
              <a:t>50 </a:t>
            </a:r>
            <a:r>
              <a:rPr lang="tr-TR" dirty="0" err="1"/>
              <a:t>ppm</a:t>
            </a:r>
            <a:r>
              <a:rPr lang="tr-TR" dirty="0"/>
              <a:t> CO olan ortamda 30 dakika kalanların </a:t>
            </a:r>
            <a:r>
              <a:rPr lang="tr-TR" dirty="0" err="1"/>
              <a:t>karboksihemoglobin</a:t>
            </a:r>
            <a:r>
              <a:rPr lang="tr-TR" dirty="0"/>
              <a:t> düzeyi % </a:t>
            </a:r>
            <a:r>
              <a:rPr lang="tr-TR" dirty="0" smtClean="0"/>
              <a:t>3</a:t>
            </a:r>
            <a:endParaRPr lang="tr-TR" dirty="0"/>
          </a:p>
          <a:p>
            <a:pPr lvl="1"/>
            <a:r>
              <a:rPr lang="tr-TR" dirty="0"/>
              <a:t>1000 </a:t>
            </a:r>
            <a:r>
              <a:rPr lang="tr-TR" dirty="0" err="1"/>
              <a:t>ppm</a:t>
            </a:r>
            <a:r>
              <a:rPr lang="tr-TR" dirty="0"/>
              <a:t> (</a:t>
            </a:r>
            <a:r>
              <a:rPr lang="tr-TR" dirty="0" smtClean="0"/>
              <a:t>% 0,1</a:t>
            </a:r>
            <a:r>
              <a:rPr lang="tr-TR" dirty="0"/>
              <a:t>) CO bulunan ortamda birkaç saat kalanların </a:t>
            </a:r>
            <a:r>
              <a:rPr lang="tr-TR" dirty="0" err="1"/>
              <a:t>karboksihemoglobin</a:t>
            </a:r>
            <a:r>
              <a:rPr lang="tr-TR" dirty="0"/>
              <a:t> düzeyi %</a:t>
            </a:r>
            <a:r>
              <a:rPr lang="tr-TR" dirty="0" smtClean="0"/>
              <a:t>50</a:t>
            </a:r>
            <a:endParaRPr lang="tr-TR" dirty="0"/>
          </a:p>
          <a:p>
            <a:pPr lvl="1"/>
            <a:r>
              <a:rPr lang="tr-TR" dirty="0"/>
              <a:t>2100 </a:t>
            </a:r>
            <a:r>
              <a:rPr lang="tr-TR" dirty="0" err="1"/>
              <a:t>ppm</a:t>
            </a:r>
            <a:r>
              <a:rPr lang="tr-TR" dirty="0"/>
              <a:t> (</a:t>
            </a:r>
            <a:r>
              <a:rPr lang="tr-TR" dirty="0" smtClean="0"/>
              <a:t>% 0,21</a:t>
            </a:r>
            <a:r>
              <a:rPr lang="tr-TR" dirty="0"/>
              <a:t>) CO bulunan ortamda 34 dk. kalan bir kişinin </a:t>
            </a:r>
            <a:r>
              <a:rPr lang="tr-TR" dirty="0" err="1"/>
              <a:t>karboksihemoglobin</a:t>
            </a:r>
            <a:r>
              <a:rPr lang="tr-TR" dirty="0"/>
              <a:t> düzeyi %</a:t>
            </a:r>
            <a:r>
              <a:rPr lang="tr-TR" dirty="0" smtClean="0"/>
              <a:t>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702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itle 1"/>
          <p:cNvSpPr>
            <a:spLocks noGrp="1"/>
          </p:cNvSpPr>
          <p:nvPr>
            <p:ph type="title"/>
          </p:nvPr>
        </p:nvSpPr>
        <p:spPr>
          <a:xfrm>
            <a:off x="107950" y="1354138"/>
            <a:ext cx="3538538" cy="419100"/>
          </a:xfrm>
        </p:spPr>
        <p:txBody>
          <a:bodyPr>
            <a:normAutofit fontScale="90000"/>
          </a:bodyPr>
          <a:lstStyle/>
          <a:p>
            <a:r>
              <a:rPr lang="en-US" sz="2400" b="1">
                <a:solidFill>
                  <a:srgbClr val="000090"/>
                </a:solidFill>
                <a:latin typeface="Calibri" charset="0"/>
                <a:cs typeface="Calibri" charset="0"/>
              </a:rPr>
              <a:t>BELİRTİ VE BULGULAR</a:t>
            </a:r>
            <a:endParaRPr lang="en-US" sz="4800" b="1">
              <a:solidFill>
                <a:srgbClr val="000090"/>
              </a:solidFill>
              <a:latin typeface="Calibri" charset="0"/>
              <a:cs typeface="Calibri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2" y="3068960"/>
            <a:ext cx="8784976" cy="1008112"/>
          </a:xfrm>
          <a:prstGeom prst="rect">
            <a:avLst/>
          </a:prstGeom>
          <a:gradFill flip="none" rotWithShape="1">
            <a:gsLst>
              <a:gs pos="0">
                <a:srgbClr val="133AA7">
                  <a:alpha val="52000"/>
                </a:srgbClr>
              </a:gs>
              <a:gs pos="100000">
                <a:srgbClr val="FFFFFF">
                  <a:alpha val="52000"/>
                </a:srgb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746125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179388" y="3357563"/>
            <a:ext cx="8785225" cy="358775"/>
          </a:xfrm>
          <a:prstGeom prst="rightArrow">
            <a:avLst/>
          </a:prstGeom>
          <a:solidFill>
            <a:srgbClr val="EE0025"/>
          </a:solidFill>
          <a:ln>
            <a:solidFill>
              <a:srgbClr val="E22A5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9388" y="1773238"/>
            <a:ext cx="8785225" cy="1295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800" dirty="0" err="1">
                <a:solidFill>
                  <a:srgbClr val="000000"/>
                </a:solidFill>
                <a:latin typeface="Calibri"/>
                <a:cs typeface="Calibri"/>
              </a:rPr>
              <a:t>Semptom</a:t>
            </a:r>
            <a:r>
              <a:rPr lang="en-US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cs typeface="Calibri"/>
              </a:rPr>
              <a:t>yok</a:t>
            </a:r>
            <a:r>
              <a:rPr lang="en-US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cs typeface="Calibri"/>
              </a:rPr>
              <a:t>baş</a:t>
            </a:r>
            <a:r>
              <a:rPr lang="en-US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cs typeface="Calibri"/>
              </a:rPr>
              <a:t>ağrısı</a:t>
            </a:r>
            <a:r>
              <a:rPr lang="en-US" sz="1800" dirty="0">
                <a:solidFill>
                  <a:srgbClr val="000000"/>
                </a:solidFill>
                <a:latin typeface="Calibri"/>
                <a:cs typeface="Calibri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latin typeface="Calibri"/>
                <a:cs typeface="Calibri"/>
              </a:rPr>
              <a:t>konfüzyon</a:t>
            </a:r>
            <a:r>
              <a:rPr lang="en-US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cs typeface="Calibri"/>
              </a:rPr>
              <a:t>ataksi</a:t>
            </a:r>
            <a:r>
              <a:rPr lang="en-US" sz="1800" dirty="0">
                <a:solidFill>
                  <a:srgbClr val="000000"/>
                </a:solidFill>
                <a:latin typeface="Calibri"/>
                <a:cs typeface="Calibri"/>
              </a:rPr>
              <a:t>        </a:t>
            </a:r>
            <a:r>
              <a:rPr lang="en-US" sz="1800" dirty="0" err="1">
                <a:solidFill>
                  <a:srgbClr val="000000"/>
                </a:solidFill>
                <a:latin typeface="Calibri"/>
                <a:cs typeface="Calibri"/>
              </a:rPr>
              <a:t>myokardiyal</a:t>
            </a:r>
            <a:r>
              <a:rPr lang="en-US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cs typeface="Calibri"/>
              </a:rPr>
              <a:t>infarktüs</a:t>
            </a:r>
            <a:r>
              <a:rPr lang="en-US" sz="1800" dirty="0">
                <a:solidFill>
                  <a:srgbClr val="000000"/>
                </a:solidFill>
                <a:latin typeface="Calibri"/>
                <a:cs typeface="Calibri"/>
              </a:rPr>
              <a:t>		              </a:t>
            </a:r>
            <a:r>
              <a:rPr lang="en-US" sz="1800" dirty="0" err="1">
                <a:solidFill>
                  <a:srgbClr val="000000"/>
                </a:solidFill>
                <a:latin typeface="Calibri"/>
                <a:cs typeface="Calibri"/>
              </a:rPr>
              <a:t>ölüm</a:t>
            </a:r>
            <a:endParaRPr lang="en-US" sz="1800" dirty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lang="en-US" sz="1800" dirty="0">
                <a:solidFill>
                  <a:srgbClr val="000000"/>
                </a:solidFill>
                <a:latin typeface="Calibri"/>
                <a:cs typeface="Calibri"/>
              </a:rPr>
              <a:t>	         </a:t>
            </a:r>
            <a:r>
              <a:rPr lang="en-US" sz="1800" dirty="0" err="1">
                <a:solidFill>
                  <a:srgbClr val="000000"/>
                </a:solidFill>
                <a:latin typeface="Calibri"/>
                <a:cs typeface="Calibri"/>
              </a:rPr>
              <a:t>keyifsizlik</a:t>
            </a:r>
            <a:r>
              <a:rPr lang="en-US" sz="1800" dirty="0">
                <a:solidFill>
                  <a:srgbClr val="000000"/>
                </a:solidFill>
                <a:latin typeface="Calibri"/>
                <a:cs typeface="Calibri"/>
              </a:rPr>
              <a:t>   	</a:t>
            </a:r>
            <a:r>
              <a:rPr lang="en-US" sz="1800" dirty="0" err="1">
                <a:solidFill>
                  <a:srgbClr val="000000"/>
                </a:solidFill>
                <a:latin typeface="Calibri"/>
                <a:cs typeface="Calibri"/>
              </a:rPr>
              <a:t>nörofizyolojik</a:t>
            </a:r>
            <a:r>
              <a:rPr lang="en-US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cs typeface="Calibri"/>
              </a:rPr>
              <a:t>bozukluk</a:t>
            </a:r>
            <a:r>
              <a:rPr lang="en-US" sz="1800" dirty="0">
                <a:solidFill>
                  <a:srgbClr val="000000"/>
                </a:solidFill>
                <a:latin typeface="Calibri"/>
                <a:cs typeface="Calibri"/>
              </a:rPr>
              <a:t>	</a:t>
            </a:r>
            <a:r>
              <a:rPr lang="en-US" sz="1800" dirty="0" err="1">
                <a:solidFill>
                  <a:srgbClr val="000000"/>
                </a:solidFill>
                <a:latin typeface="Calibri"/>
                <a:cs typeface="Calibri"/>
              </a:rPr>
              <a:t>baş</a:t>
            </a:r>
            <a:r>
              <a:rPr lang="en-US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cs typeface="Calibri"/>
              </a:rPr>
              <a:t>dönmesi</a:t>
            </a:r>
            <a:r>
              <a:rPr lang="en-US" sz="1800" dirty="0">
                <a:solidFill>
                  <a:srgbClr val="000000"/>
                </a:solidFill>
                <a:latin typeface="Calibri"/>
                <a:cs typeface="Calibri"/>
              </a:rPr>
              <a:t>        </a:t>
            </a:r>
            <a:r>
              <a:rPr lang="en-US" sz="1800" dirty="0" err="1">
                <a:solidFill>
                  <a:srgbClr val="000000"/>
                </a:solidFill>
                <a:latin typeface="Calibri"/>
                <a:cs typeface="Calibri"/>
              </a:rPr>
              <a:t>bilinç</a:t>
            </a:r>
            <a:r>
              <a:rPr lang="en-US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cs typeface="Calibri"/>
              </a:rPr>
              <a:t>kaybı</a:t>
            </a:r>
            <a:r>
              <a:rPr lang="en-US" sz="1800" dirty="0">
                <a:solidFill>
                  <a:srgbClr val="000000"/>
                </a:solidFill>
                <a:latin typeface="Calibri"/>
                <a:cs typeface="Calibri"/>
              </a:rPr>
              <a:t>         	         </a:t>
            </a:r>
            <a:r>
              <a:rPr lang="en-US" sz="1800" dirty="0" err="1">
                <a:solidFill>
                  <a:srgbClr val="000000"/>
                </a:solidFill>
                <a:latin typeface="Calibri"/>
                <a:cs typeface="Calibri"/>
              </a:rPr>
              <a:t>halsizlik</a:t>
            </a:r>
            <a:r>
              <a:rPr lang="en-US" sz="1800" dirty="0">
                <a:solidFill>
                  <a:srgbClr val="000000"/>
                </a:solidFill>
                <a:latin typeface="Calibri"/>
                <a:cs typeface="Calibri"/>
              </a:rPr>
              <a:t>                     </a:t>
            </a:r>
            <a:r>
              <a:rPr lang="en-US" sz="1800" dirty="0" err="1">
                <a:solidFill>
                  <a:srgbClr val="000000"/>
                </a:solidFill>
                <a:latin typeface="Calibri"/>
                <a:cs typeface="Calibri"/>
              </a:rPr>
              <a:t>anksiyete</a:t>
            </a:r>
            <a:r>
              <a:rPr lang="en-US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cs typeface="Calibri"/>
              </a:rPr>
              <a:t>veya</a:t>
            </a:r>
            <a:r>
              <a:rPr lang="en-US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cs typeface="Calibri"/>
              </a:rPr>
              <a:t>depresyon</a:t>
            </a:r>
            <a:r>
              <a:rPr lang="en-US" sz="1800" dirty="0">
                <a:solidFill>
                  <a:srgbClr val="000000"/>
                </a:solidFill>
                <a:latin typeface="Calibri"/>
                <a:cs typeface="Calibri"/>
              </a:rPr>
              <a:t>	   </a:t>
            </a:r>
            <a:r>
              <a:rPr lang="en-US" sz="1800" dirty="0" err="1">
                <a:solidFill>
                  <a:srgbClr val="000000"/>
                </a:solidFill>
                <a:latin typeface="Calibri"/>
                <a:cs typeface="Calibri"/>
              </a:rPr>
              <a:t>beyin</a:t>
            </a:r>
            <a:r>
              <a:rPr lang="en-US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cs typeface="Calibri"/>
              </a:rPr>
              <a:t>infarktüsü</a:t>
            </a:r>
            <a:endParaRPr lang="en-US" sz="1800" dirty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lang="en-US" sz="1800" dirty="0">
                <a:solidFill>
                  <a:srgbClr val="000000"/>
                </a:solidFill>
                <a:latin typeface="Calibri"/>
                <a:cs typeface="Calibri"/>
              </a:rPr>
              <a:t>	             </a:t>
            </a:r>
            <a:r>
              <a:rPr lang="en-US" sz="1800" dirty="0" err="1">
                <a:solidFill>
                  <a:srgbClr val="000000"/>
                </a:solidFill>
                <a:latin typeface="Calibri"/>
                <a:cs typeface="Calibri"/>
              </a:rPr>
              <a:t>bulantı</a:t>
            </a:r>
            <a:r>
              <a:rPr lang="en-US" sz="1800" dirty="0">
                <a:solidFill>
                  <a:srgbClr val="000000"/>
                </a:solidFill>
                <a:latin typeface="Calibri"/>
                <a:cs typeface="Calibri"/>
              </a:rPr>
              <a:t>              </a:t>
            </a:r>
            <a:r>
              <a:rPr lang="en-US" sz="1800" dirty="0" err="1">
                <a:solidFill>
                  <a:srgbClr val="000000"/>
                </a:solidFill>
                <a:latin typeface="Calibri"/>
                <a:cs typeface="Calibri"/>
              </a:rPr>
              <a:t>kusma</a:t>
            </a:r>
            <a:r>
              <a:rPr lang="en-US" sz="1800" dirty="0">
                <a:solidFill>
                  <a:srgbClr val="000000"/>
                </a:solidFill>
                <a:latin typeface="Calibri"/>
                <a:cs typeface="Calibri"/>
              </a:rPr>
              <a:t>                                   </a:t>
            </a:r>
            <a:r>
              <a:rPr lang="en-US" sz="1800" dirty="0" err="1">
                <a:solidFill>
                  <a:srgbClr val="000000"/>
                </a:solidFill>
                <a:latin typeface="Calibri"/>
                <a:cs typeface="Calibri"/>
              </a:rPr>
              <a:t>konvulziyon</a:t>
            </a:r>
            <a:endParaRPr lang="en-US" sz="18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7" name="Striped Right Arrow 6"/>
          <p:cNvSpPr/>
          <p:nvPr/>
        </p:nvSpPr>
        <p:spPr>
          <a:xfrm>
            <a:off x="250825" y="4149725"/>
            <a:ext cx="8713788" cy="719138"/>
          </a:xfrm>
          <a:prstGeom prst="striped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800" b="1" dirty="0" err="1">
                <a:solidFill>
                  <a:srgbClr val="000000"/>
                </a:solidFill>
                <a:latin typeface="Calibri"/>
                <a:cs typeface="Calibri"/>
              </a:rPr>
              <a:t>koruyucu</a:t>
            </a:r>
            <a:r>
              <a:rPr lang="en-US" sz="1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Calibri"/>
                <a:cs typeface="Calibri"/>
              </a:rPr>
              <a:t>ya</a:t>
            </a:r>
            <a:r>
              <a:rPr lang="en-US" sz="1800" b="1" dirty="0">
                <a:solidFill>
                  <a:srgbClr val="000000"/>
                </a:solidFill>
                <a:latin typeface="Calibri"/>
                <a:cs typeface="Calibri"/>
              </a:rPr>
              <a:t> da </a:t>
            </a:r>
            <a:r>
              <a:rPr lang="en-US" sz="1800" b="1" dirty="0" err="1">
                <a:solidFill>
                  <a:srgbClr val="000000"/>
                </a:solidFill>
                <a:latin typeface="Calibri"/>
                <a:cs typeface="Calibri"/>
              </a:rPr>
              <a:t>adaptif</a:t>
            </a:r>
            <a:r>
              <a:rPr lang="en-US" sz="1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Calibri"/>
                <a:cs typeface="Calibri"/>
              </a:rPr>
              <a:t>yanıt</a:t>
            </a:r>
            <a:endParaRPr lang="en-US" sz="18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8" name="Striped Right Arrow 7"/>
          <p:cNvSpPr/>
          <p:nvPr/>
        </p:nvSpPr>
        <p:spPr>
          <a:xfrm>
            <a:off x="3059113" y="4941888"/>
            <a:ext cx="5905500" cy="647700"/>
          </a:xfrm>
          <a:prstGeom prst="stripedRightArrow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2400" b="1" dirty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lang="en-US" b="1" dirty="0" err="1">
                <a:solidFill>
                  <a:srgbClr val="000000"/>
                </a:solidFill>
                <a:latin typeface="Calibri"/>
                <a:cs typeface="Calibri"/>
              </a:rPr>
              <a:t>inflamasyon</a:t>
            </a:r>
            <a:endParaRPr lang="en-US" b="1" dirty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lang="en-US" dirty="0"/>
              <a:t>					</a:t>
            </a:r>
          </a:p>
        </p:txBody>
      </p:sp>
      <p:sp>
        <p:nvSpPr>
          <p:cNvPr id="9" name="Striped Right Arrow 8"/>
          <p:cNvSpPr/>
          <p:nvPr/>
        </p:nvSpPr>
        <p:spPr>
          <a:xfrm>
            <a:off x="6867525" y="5661025"/>
            <a:ext cx="2097088" cy="647700"/>
          </a:xfrm>
          <a:prstGeom prst="stripedRightArrow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b="1" dirty="0" err="1">
                <a:solidFill>
                  <a:srgbClr val="000000"/>
                </a:solidFill>
                <a:latin typeface="Calibri"/>
                <a:cs typeface="Calibri"/>
              </a:rPr>
              <a:t>hipoksi</a:t>
            </a:r>
            <a:endParaRPr lang="en-US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04458" name="Title 11"/>
          <p:cNvSpPr txBox="1">
            <a:spLocks/>
          </p:cNvSpPr>
          <p:nvPr/>
        </p:nvSpPr>
        <p:spPr bwMode="auto">
          <a:xfrm>
            <a:off x="3276600" y="2967038"/>
            <a:ext cx="204946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400">
                <a:solidFill>
                  <a:schemeClr val="tx2"/>
                </a:solidFill>
                <a:latin typeface="Calibri" charset="0"/>
                <a:cs typeface="Calibri" charset="0"/>
              </a:rPr>
              <a:t>CO düzeyi</a:t>
            </a:r>
          </a:p>
        </p:txBody>
      </p:sp>
      <p:sp>
        <p:nvSpPr>
          <p:cNvPr id="104459" name="Title 11"/>
          <p:cNvSpPr txBox="1">
            <a:spLocks/>
          </p:cNvSpPr>
          <p:nvPr/>
        </p:nvSpPr>
        <p:spPr bwMode="auto">
          <a:xfrm>
            <a:off x="2987675" y="3543300"/>
            <a:ext cx="270668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400">
                <a:solidFill>
                  <a:schemeClr val="tx2"/>
                </a:solidFill>
                <a:latin typeface="Calibri" charset="0"/>
                <a:cs typeface="Calibri" charset="0"/>
              </a:rPr>
              <a:t>maruziyet süresi</a:t>
            </a:r>
          </a:p>
        </p:txBody>
      </p:sp>
      <p:sp>
        <p:nvSpPr>
          <p:cNvPr id="104460" name="Title 1"/>
          <p:cNvSpPr txBox="1">
            <a:spLocks/>
          </p:cNvSpPr>
          <p:nvPr/>
        </p:nvSpPr>
        <p:spPr bwMode="auto">
          <a:xfrm>
            <a:off x="179388" y="5675313"/>
            <a:ext cx="3106737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400" b="1">
                <a:solidFill>
                  <a:srgbClr val="000090"/>
                </a:solidFill>
                <a:latin typeface="Calibri" charset="0"/>
                <a:cs typeface="Calibri" charset="0"/>
              </a:rPr>
              <a:t>FİZYOLOJİK ETKİLER</a:t>
            </a:r>
            <a:endParaRPr lang="en-US" sz="4800" b="1">
              <a:solidFill>
                <a:srgbClr val="000090"/>
              </a:solidFill>
              <a:latin typeface="Calibri" charset="0"/>
              <a:cs typeface="Calibri" charset="0"/>
            </a:endParaRPr>
          </a:p>
        </p:txBody>
      </p:sp>
      <p:sp>
        <p:nvSpPr>
          <p:cNvPr id="104461" name="Title 1"/>
          <p:cNvSpPr txBox="1">
            <a:spLocks/>
          </p:cNvSpPr>
          <p:nvPr/>
        </p:nvSpPr>
        <p:spPr bwMode="auto">
          <a:xfrm>
            <a:off x="468313" y="635000"/>
            <a:ext cx="8351837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tr-TR" sz="3200" b="1" dirty="0">
                <a:solidFill>
                  <a:srgbClr val="000090"/>
                </a:solidFill>
                <a:latin typeface="Calibri" charset="0"/>
                <a:cs typeface="Calibri" charset="0"/>
              </a:rPr>
              <a:t>CO zehirlenmesinde etki-belirtilerin spektrumu </a:t>
            </a:r>
          </a:p>
        </p:txBody>
      </p:sp>
    </p:spTree>
    <p:extLst>
      <p:ext uri="{BB962C8B-B14F-4D97-AF65-F5344CB8AC3E}">
        <p14:creationId xmlns:p14="http://schemas.microsoft.com/office/powerpoint/2010/main" val="3590460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Klinik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görünüm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değişken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800"/>
              </a:spcBef>
            </a:pPr>
            <a:r>
              <a:rPr lang="en-US" sz="2800" dirty="0" err="1" smtClean="0">
                <a:solidFill>
                  <a:srgbClr val="404040"/>
                </a:solidFill>
                <a:latin typeface="+mj-lt"/>
              </a:rPr>
              <a:t>Düşük</a:t>
            </a:r>
            <a:r>
              <a:rPr lang="en-US" sz="2800" dirty="0" smtClean="0">
                <a:solidFill>
                  <a:srgbClr val="40404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404040"/>
                </a:solidFill>
                <a:latin typeface="+mj-lt"/>
              </a:rPr>
              <a:t>doz</a:t>
            </a:r>
            <a:r>
              <a:rPr lang="en-US" sz="2800" dirty="0" smtClean="0">
                <a:solidFill>
                  <a:srgbClr val="40404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404040"/>
                </a:solidFill>
                <a:latin typeface="+mj-lt"/>
              </a:rPr>
              <a:t>uzun</a:t>
            </a:r>
            <a:r>
              <a:rPr lang="en-US" sz="2800" dirty="0" smtClean="0">
                <a:solidFill>
                  <a:srgbClr val="40404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404040"/>
                </a:solidFill>
                <a:latin typeface="+mj-lt"/>
              </a:rPr>
              <a:t>süre</a:t>
            </a:r>
            <a:r>
              <a:rPr lang="en-US" sz="2800" dirty="0" smtClean="0">
                <a:solidFill>
                  <a:srgbClr val="404040"/>
                </a:solidFill>
                <a:latin typeface="+mj-lt"/>
              </a:rPr>
              <a:t> CO, </a:t>
            </a:r>
            <a:r>
              <a:rPr lang="en-US" sz="2800" dirty="0" err="1" smtClean="0">
                <a:solidFill>
                  <a:srgbClr val="404040"/>
                </a:solidFill>
                <a:latin typeface="+mj-lt"/>
              </a:rPr>
              <a:t>yüksek</a:t>
            </a:r>
            <a:r>
              <a:rPr lang="en-US" sz="2800" dirty="0" smtClean="0">
                <a:solidFill>
                  <a:srgbClr val="40404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404040"/>
                </a:solidFill>
                <a:latin typeface="+mj-lt"/>
              </a:rPr>
              <a:t>doz</a:t>
            </a:r>
            <a:r>
              <a:rPr lang="en-US" sz="2800" dirty="0" smtClean="0">
                <a:solidFill>
                  <a:srgbClr val="40404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404040"/>
                </a:solidFill>
                <a:latin typeface="+mj-lt"/>
              </a:rPr>
              <a:t>kısa</a:t>
            </a:r>
            <a:r>
              <a:rPr lang="en-US" sz="2800" dirty="0" smtClean="0">
                <a:solidFill>
                  <a:srgbClr val="40404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404040"/>
                </a:solidFill>
                <a:latin typeface="+mj-lt"/>
              </a:rPr>
              <a:t>süre</a:t>
            </a:r>
            <a:r>
              <a:rPr lang="en-US" sz="2800" dirty="0" smtClean="0">
                <a:solidFill>
                  <a:srgbClr val="40404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404040"/>
                </a:solidFill>
                <a:latin typeface="+mj-lt"/>
              </a:rPr>
              <a:t>maruziyete</a:t>
            </a:r>
            <a:r>
              <a:rPr lang="en-US" sz="2800" dirty="0" smtClean="0">
                <a:solidFill>
                  <a:srgbClr val="40404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404040"/>
                </a:solidFill>
                <a:latin typeface="+mj-lt"/>
              </a:rPr>
              <a:t>göre</a:t>
            </a:r>
            <a:r>
              <a:rPr lang="en-US" sz="2800" dirty="0" smtClean="0">
                <a:solidFill>
                  <a:srgbClr val="40404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404040"/>
                </a:solidFill>
                <a:latin typeface="+mj-lt"/>
              </a:rPr>
              <a:t>daha</a:t>
            </a:r>
            <a:r>
              <a:rPr lang="en-US" sz="2800" dirty="0" smtClean="0">
                <a:solidFill>
                  <a:srgbClr val="40404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404040"/>
                </a:solidFill>
                <a:latin typeface="+mj-lt"/>
              </a:rPr>
              <a:t>ciddi</a:t>
            </a:r>
            <a:r>
              <a:rPr lang="en-US" sz="2800" dirty="0" smtClean="0">
                <a:solidFill>
                  <a:srgbClr val="40404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404040"/>
                </a:solidFill>
                <a:latin typeface="+mj-lt"/>
              </a:rPr>
              <a:t>zehirlenme</a:t>
            </a:r>
            <a:r>
              <a:rPr lang="en-US" sz="2800" dirty="0" smtClean="0">
                <a:solidFill>
                  <a:srgbClr val="40404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404040"/>
                </a:solidFill>
                <a:latin typeface="+mj-lt"/>
              </a:rPr>
              <a:t>oluşturur</a:t>
            </a:r>
            <a:endParaRPr lang="en-US" sz="2800" dirty="0" smtClean="0">
              <a:solidFill>
                <a:srgbClr val="404040"/>
              </a:solidFill>
              <a:latin typeface="+mj-lt"/>
            </a:endParaRPr>
          </a:p>
          <a:p>
            <a:pPr>
              <a:spcBef>
                <a:spcPts val="800"/>
              </a:spcBef>
            </a:pPr>
            <a:r>
              <a:rPr lang="tr-TR" sz="2800" dirty="0" smtClean="0">
                <a:solidFill>
                  <a:srgbClr val="404040"/>
                </a:solidFill>
                <a:latin typeface="+mj-lt"/>
                <a:cs typeface="Calibri"/>
              </a:rPr>
              <a:t>Klinik özgül değil, </a:t>
            </a:r>
            <a:r>
              <a:rPr lang="en-US" sz="2800" dirty="0" err="1" smtClean="0">
                <a:solidFill>
                  <a:srgbClr val="404040"/>
                </a:solidFill>
                <a:latin typeface="+mj-lt"/>
              </a:rPr>
              <a:t>kişiden</a:t>
            </a:r>
            <a:r>
              <a:rPr lang="en-US" sz="2800" dirty="0" smtClean="0">
                <a:solidFill>
                  <a:srgbClr val="40404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+mj-lt"/>
              </a:rPr>
              <a:t>kişiye</a:t>
            </a:r>
            <a:r>
              <a:rPr lang="en-US" sz="2800" dirty="0">
                <a:solidFill>
                  <a:srgbClr val="40404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404040"/>
                </a:solidFill>
                <a:latin typeface="+mj-lt"/>
              </a:rPr>
              <a:t>değişebilir</a:t>
            </a:r>
            <a:endParaRPr lang="en-US" sz="2800" dirty="0" smtClean="0">
              <a:solidFill>
                <a:srgbClr val="404040"/>
              </a:solidFill>
              <a:latin typeface="+mj-lt"/>
            </a:endParaRPr>
          </a:p>
          <a:p>
            <a:pPr>
              <a:spcBef>
                <a:spcPts val="800"/>
              </a:spcBef>
            </a:pPr>
            <a:r>
              <a:rPr lang="tr-TR" sz="2800" dirty="0" smtClean="0">
                <a:solidFill>
                  <a:srgbClr val="404040"/>
                </a:solidFill>
                <a:latin typeface="+mj-lt"/>
                <a:cs typeface="Calibri"/>
              </a:rPr>
              <a:t>Klinik </a:t>
            </a:r>
            <a:r>
              <a:rPr lang="tr-TR" sz="2800" dirty="0" err="1">
                <a:solidFill>
                  <a:srgbClr val="404040"/>
                </a:solidFill>
                <a:latin typeface="+mj-lt"/>
                <a:cs typeface="Calibri"/>
              </a:rPr>
              <a:t>COHb</a:t>
            </a:r>
            <a:r>
              <a:rPr lang="tr-TR" sz="2800" dirty="0">
                <a:solidFill>
                  <a:srgbClr val="404040"/>
                </a:solidFill>
                <a:latin typeface="+mj-lt"/>
                <a:cs typeface="Calibri"/>
              </a:rPr>
              <a:t> düzeyleri </a:t>
            </a:r>
            <a:r>
              <a:rPr lang="tr-TR" sz="2800" dirty="0" smtClean="0">
                <a:solidFill>
                  <a:srgbClr val="404040"/>
                </a:solidFill>
                <a:latin typeface="+mj-lt"/>
                <a:cs typeface="Calibri"/>
              </a:rPr>
              <a:t>ile </a:t>
            </a:r>
            <a:r>
              <a:rPr lang="tr-TR" sz="2800" dirty="0" err="1" smtClean="0">
                <a:solidFill>
                  <a:srgbClr val="404040"/>
                </a:solidFill>
                <a:latin typeface="+mj-lt"/>
                <a:cs typeface="Calibri"/>
              </a:rPr>
              <a:t>korele</a:t>
            </a:r>
            <a:r>
              <a:rPr lang="tr-TR" sz="2800" dirty="0" smtClean="0">
                <a:solidFill>
                  <a:srgbClr val="404040"/>
                </a:solidFill>
                <a:latin typeface="+mj-lt"/>
                <a:cs typeface="Calibri"/>
              </a:rPr>
              <a:t> değil</a:t>
            </a:r>
          </a:p>
          <a:p>
            <a:pPr>
              <a:spcBef>
                <a:spcPts val="800"/>
              </a:spcBef>
            </a:pPr>
            <a:r>
              <a:rPr lang="tr-TR" sz="2800" dirty="0"/>
              <a:t>Klinik takip, </a:t>
            </a:r>
            <a:r>
              <a:rPr lang="tr-TR" sz="2800" dirty="0" smtClean="0"/>
              <a:t>tedavi </a:t>
            </a:r>
            <a:r>
              <a:rPr lang="tr-TR" sz="2800" dirty="0"/>
              <a:t>planlanması ve </a:t>
            </a:r>
            <a:r>
              <a:rPr lang="tr-TR" sz="2800" dirty="0" smtClean="0"/>
              <a:t>izlem için </a:t>
            </a:r>
            <a:r>
              <a:rPr lang="tr-TR" sz="2800" dirty="0" err="1"/>
              <a:t>HbCO</a:t>
            </a:r>
            <a:r>
              <a:rPr lang="tr-TR" sz="2800" dirty="0"/>
              <a:t> seviyeleri iyi bir gösterge değil</a:t>
            </a:r>
          </a:p>
          <a:p>
            <a:pPr>
              <a:spcBef>
                <a:spcPts val="800"/>
              </a:spcBef>
            </a:pPr>
            <a:endParaRPr lang="tr-TR" sz="2800" dirty="0">
              <a:solidFill>
                <a:srgbClr val="404040"/>
              </a:solidFill>
              <a:latin typeface="+mj-lt"/>
              <a:cs typeface="Calibri"/>
            </a:endParaRPr>
          </a:p>
          <a:p>
            <a:pPr>
              <a:spcBef>
                <a:spcPts val="800"/>
              </a:spcBef>
            </a:pPr>
            <a:endParaRPr lang="en-US" sz="2800" dirty="0">
              <a:solidFill>
                <a:srgbClr val="404040"/>
              </a:solidFill>
              <a:latin typeface="+mj-lt"/>
            </a:endParaRPr>
          </a:p>
          <a:p>
            <a:pPr>
              <a:spcBef>
                <a:spcPts val="800"/>
              </a:spcBef>
            </a:pPr>
            <a:endParaRPr lang="en-US" sz="2800" dirty="0">
              <a:solidFill>
                <a:srgbClr val="40404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27625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Anamnez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 </a:t>
            </a:r>
            <a:r>
              <a:rPr lang="en-US" dirty="0" err="1" smtClean="0"/>
              <a:t>üreten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kaynağa</a:t>
            </a:r>
            <a:r>
              <a:rPr lang="en-US" dirty="0" smtClean="0"/>
              <a:t> </a:t>
            </a:r>
            <a:r>
              <a:rPr lang="en-US" dirty="0" err="1" smtClean="0"/>
              <a:t>maruziyet</a:t>
            </a:r>
            <a:r>
              <a:rPr lang="en-US" dirty="0" smtClean="0"/>
              <a:t> </a:t>
            </a:r>
            <a:r>
              <a:rPr lang="en-US" dirty="0" err="1" smtClean="0"/>
              <a:t>öyküsü</a:t>
            </a:r>
            <a:endParaRPr lang="en-US" dirty="0" smtClean="0"/>
          </a:p>
          <a:p>
            <a:r>
              <a:rPr lang="en-US" dirty="0" err="1" smtClean="0"/>
              <a:t>Aynı</a:t>
            </a:r>
            <a:r>
              <a:rPr lang="en-US" dirty="0" smtClean="0"/>
              <a:t> </a:t>
            </a:r>
            <a:r>
              <a:rPr lang="en-US" dirty="0" err="1" smtClean="0"/>
              <a:t>ortamda</a:t>
            </a:r>
            <a:r>
              <a:rPr lang="en-US" dirty="0" smtClean="0"/>
              <a:t> </a:t>
            </a:r>
            <a:r>
              <a:rPr lang="en-US" dirty="0" err="1" smtClean="0"/>
              <a:t>etkilenen</a:t>
            </a:r>
            <a:r>
              <a:rPr lang="en-US" dirty="0" smtClean="0"/>
              <a:t> </a:t>
            </a:r>
            <a:r>
              <a:rPr lang="en-US" dirty="0" err="1" smtClean="0"/>
              <a:t>başka</a:t>
            </a:r>
            <a:r>
              <a:rPr lang="en-US" dirty="0" smtClean="0"/>
              <a:t> </a:t>
            </a:r>
            <a:r>
              <a:rPr lang="en-US" dirty="0" err="1" smtClean="0"/>
              <a:t>kişilerin</a:t>
            </a:r>
            <a:r>
              <a:rPr lang="en-US" dirty="0" smtClean="0"/>
              <a:t> </a:t>
            </a:r>
            <a:r>
              <a:rPr lang="en-US" dirty="0" err="1" smtClean="0"/>
              <a:t>varlığı</a:t>
            </a:r>
            <a:endParaRPr lang="en-US" dirty="0" smtClean="0"/>
          </a:p>
          <a:p>
            <a:r>
              <a:rPr lang="en-US" dirty="0" err="1" smtClean="0"/>
              <a:t>Evcil</a:t>
            </a:r>
            <a:r>
              <a:rPr lang="en-US" dirty="0" smtClean="0"/>
              <a:t> </a:t>
            </a:r>
            <a:r>
              <a:rPr lang="en-US" dirty="0" err="1" smtClean="0"/>
              <a:t>hayvanların</a:t>
            </a:r>
            <a:r>
              <a:rPr lang="en-US" dirty="0" smtClean="0"/>
              <a:t> da </a:t>
            </a:r>
            <a:r>
              <a:rPr lang="en-US" dirty="0" err="1" smtClean="0"/>
              <a:t>etkilenmesi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041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Semptomlar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368" y="2955609"/>
            <a:ext cx="8074527" cy="2973136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800"/>
              </a:spcBef>
            </a:pPr>
            <a:r>
              <a:rPr lang="tr-TR" dirty="0" smtClean="0"/>
              <a:t>Aşırı </a:t>
            </a:r>
            <a:r>
              <a:rPr lang="tr-TR" dirty="0"/>
              <a:t>yorgunluk, halsizlik, keyifsizlik, baş ağrısı, grip benzeri semptomlar, bulantı, </a:t>
            </a:r>
            <a:r>
              <a:rPr lang="tr-TR" dirty="0" smtClean="0"/>
              <a:t>kusma</a:t>
            </a:r>
          </a:p>
          <a:p>
            <a:pPr>
              <a:spcBef>
                <a:spcPts val="800"/>
              </a:spcBef>
            </a:pPr>
            <a:r>
              <a:rPr lang="tr-TR" dirty="0"/>
              <a:t>B</a:t>
            </a:r>
            <a:r>
              <a:rPr lang="tr-TR" dirty="0" smtClean="0"/>
              <a:t>aş </a:t>
            </a:r>
            <a:r>
              <a:rPr lang="tr-TR" dirty="0"/>
              <a:t>dönmesi, unutkanlık, </a:t>
            </a:r>
            <a:r>
              <a:rPr lang="tr-TR" dirty="0" smtClean="0"/>
              <a:t>düşünme </a:t>
            </a:r>
            <a:r>
              <a:rPr lang="tr-TR" dirty="0"/>
              <a:t>güçlüğü, zihin karışıklığı, dikkat bozukluğu, halüsinasyon, ajitasyon, görme </a:t>
            </a:r>
            <a:r>
              <a:rPr lang="tr-TR" dirty="0" smtClean="0"/>
              <a:t>kaybı, </a:t>
            </a:r>
            <a:r>
              <a:rPr lang="tr-TR" dirty="0" err="1" smtClean="0"/>
              <a:t>emosyonel</a:t>
            </a:r>
            <a:r>
              <a:rPr lang="tr-TR" dirty="0" smtClean="0"/>
              <a:t> </a:t>
            </a:r>
            <a:r>
              <a:rPr lang="tr-TR" dirty="0"/>
              <a:t>bozukluk, uyuşma karıncalanma, uyuşukluk, uyku </a:t>
            </a:r>
            <a:r>
              <a:rPr lang="tr-TR" dirty="0" smtClean="0"/>
              <a:t>hali</a:t>
            </a:r>
          </a:p>
          <a:p>
            <a:pPr>
              <a:spcBef>
                <a:spcPts val="800"/>
              </a:spcBef>
            </a:pPr>
            <a:r>
              <a:rPr lang="tr-TR" dirty="0"/>
              <a:t>E</a:t>
            </a:r>
            <a:r>
              <a:rPr lang="tr-TR" dirty="0" smtClean="0"/>
              <a:t>pileptik </a:t>
            </a:r>
            <a:r>
              <a:rPr lang="tr-TR" dirty="0"/>
              <a:t>nöbetler, </a:t>
            </a:r>
            <a:r>
              <a:rPr lang="tr-TR" dirty="0" smtClean="0"/>
              <a:t>bayılma</a:t>
            </a:r>
            <a:r>
              <a:rPr lang="tr-TR" dirty="0"/>
              <a:t>, inme</a:t>
            </a:r>
            <a:r>
              <a:rPr lang="tr-TR" dirty="0" smtClean="0"/>
              <a:t>, koma</a:t>
            </a:r>
            <a:r>
              <a:rPr lang="tr-TR" dirty="0"/>
              <a:t>, </a:t>
            </a:r>
            <a:r>
              <a:rPr lang="tr-TR" dirty="0" smtClean="0"/>
              <a:t>idrar </a:t>
            </a:r>
            <a:r>
              <a:rPr lang="tr-TR" dirty="0"/>
              <a:t>ve dışkı kaçırma, </a:t>
            </a:r>
            <a:endParaRPr lang="tr-TR" dirty="0" smtClean="0"/>
          </a:p>
          <a:p>
            <a:pPr>
              <a:spcBef>
                <a:spcPts val="800"/>
              </a:spcBef>
            </a:pPr>
            <a:r>
              <a:rPr lang="tr-TR" dirty="0" err="1"/>
              <a:t>A</a:t>
            </a:r>
            <a:r>
              <a:rPr lang="tr-TR" dirty="0" err="1" smtClean="0"/>
              <a:t>njinal</a:t>
            </a:r>
            <a:r>
              <a:rPr lang="tr-TR" dirty="0" smtClean="0"/>
              <a:t> ağrı, çarpıntı </a:t>
            </a:r>
          </a:p>
          <a:p>
            <a:pPr>
              <a:spcBef>
                <a:spcPts val="800"/>
              </a:spcBef>
            </a:pPr>
            <a:r>
              <a:rPr lang="tr-TR" dirty="0"/>
              <a:t>S</a:t>
            </a:r>
            <a:r>
              <a:rPr lang="tr-TR" dirty="0" smtClean="0"/>
              <a:t>olunum </a:t>
            </a:r>
            <a:r>
              <a:rPr lang="tr-TR" dirty="0" err="1" smtClean="0"/>
              <a:t>arresti</a:t>
            </a:r>
            <a:endParaRPr lang="en-US" dirty="0"/>
          </a:p>
          <a:p>
            <a:pPr>
              <a:spcBef>
                <a:spcPts val="800"/>
              </a:spcBef>
            </a:pPr>
            <a:endParaRPr lang="en-US" dirty="0"/>
          </a:p>
        </p:txBody>
      </p:sp>
      <p:pic>
        <p:nvPicPr>
          <p:cNvPr id="4" name="Picture 3" descr="Ekran Resmi 2016-04-19 23.29.2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2" y="212677"/>
            <a:ext cx="8622631" cy="238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5180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Muayene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bulguları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spcBef>
                <a:spcPts val="800"/>
              </a:spcBef>
            </a:pPr>
            <a:r>
              <a:rPr lang="en-US" dirty="0" err="1" smtClean="0"/>
              <a:t>Yanık</a:t>
            </a:r>
            <a:r>
              <a:rPr lang="en-US" dirty="0" smtClean="0"/>
              <a:t> </a:t>
            </a:r>
            <a:r>
              <a:rPr lang="en-US" dirty="0" err="1" smtClean="0"/>
              <a:t>bulguları</a:t>
            </a:r>
            <a:endParaRPr lang="en-US" dirty="0" smtClean="0"/>
          </a:p>
          <a:p>
            <a:pPr>
              <a:spcBef>
                <a:spcPts val="800"/>
              </a:spcBef>
            </a:pPr>
            <a:r>
              <a:rPr lang="en-US" dirty="0" err="1" smtClean="0"/>
              <a:t>Taşikardi</a:t>
            </a:r>
            <a:r>
              <a:rPr lang="en-US" dirty="0" smtClean="0"/>
              <a:t>, </a:t>
            </a:r>
            <a:r>
              <a:rPr lang="en-US" dirty="0" err="1" smtClean="0"/>
              <a:t>bradikardi</a:t>
            </a:r>
            <a:r>
              <a:rPr lang="en-US" dirty="0" smtClean="0"/>
              <a:t>, </a:t>
            </a:r>
            <a:r>
              <a:rPr lang="en-US" dirty="0" err="1" smtClean="0"/>
              <a:t>hipertansiyon</a:t>
            </a:r>
            <a:r>
              <a:rPr lang="en-US" dirty="0" smtClean="0"/>
              <a:t>, </a:t>
            </a:r>
            <a:r>
              <a:rPr lang="en-US" dirty="0" err="1" smtClean="0"/>
              <a:t>hipotansiyon</a:t>
            </a:r>
            <a:r>
              <a:rPr lang="en-US" dirty="0" smtClean="0"/>
              <a:t>, </a:t>
            </a:r>
            <a:r>
              <a:rPr lang="en-US" dirty="0" err="1" smtClean="0"/>
              <a:t>kardiyak</a:t>
            </a:r>
            <a:r>
              <a:rPr lang="en-US" dirty="0" smtClean="0"/>
              <a:t> arrest</a:t>
            </a:r>
          </a:p>
          <a:p>
            <a:pPr>
              <a:spcBef>
                <a:spcPts val="800"/>
              </a:spcBef>
            </a:pPr>
            <a:r>
              <a:rPr lang="en-US" dirty="0" err="1" smtClean="0"/>
              <a:t>Hipertermi</a:t>
            </a:r>
            <a:r>
              <a:rPr lang="en-US" dirty="0" smtClean="0"/>
              <a:t>, </a:t>
            </a:r>
            <a:r>
              <a:rPr lang="en-US" dirty="0" err="1" smtClean="0"/>
              <a:t>uzamış</a:t>
            </a:r>
            <a:r>
              <a:rPr lang="en-US" dirty="0" smtClean="0"/>
              <a:t> </a:t>
            </a:r>
            <a:r>
              <a:rPr lang="en-US" dirty="0" err="1" smtClean="0"/>
              <a:t>komada</a:t>
            </a:r>
            <a:r>
              <a:rPr lang="en-US" dirty="0" smtClean="0"/>
              <a:t> </a:t>
            </a:r>
            <a:r>
              <a:rPr lang="en-US" dirty="0" err="1" smtClean="0"/>
              <a:t>hipotermi</a:t>
            </a:r>
            <a:endParaRPr lang="en-US" dirty="0" smtClean="0"/>
          </a:p>
          <a:p>
            <a:pPr>
              <a:spcBef>
                <a:spcPts val="800"/>
              </a:spcBef>
            </a:pPr>
            <a:r>
              <a:rPr lang="en-US" dirty="0" err="1"/>
              <a:t>T</a:t>
            </a:r>
            <a:r>
              <a:rPr lang="en-US" dirty="0" err="1" smtClean="0"/>
              <a:t>akipne</a:t>
            </a:r>
            <a:endParaRPr lang="en-US" dirty="0" smtClean="0"/>
          </a:p>
          <a:p>
            <a:pPr>
              <a:spcBef>
                <a:spcPts val="800"/>
              </a:spcBef>
            </a:pPr>
            <a:r>
              <a:rPr lang="en-US" dirty="0" err="1" smtClean="0"/>
              <a:t>Gözde</a:t>
            </a:r>
            <a:r>
              <a:rPr lang="en-US" dirty="0" smtClean="0"/>
              <a:t> </a:t>
            </a:r>
            <a:r>
              <a:rPr lang="en-US" dirty="0" err="1" smtClean="0"/>
              <a:t>alev</a:t>
            </a:r>
            <a:r>
              <a:rPr lang="en-US" dirty="0" smtClean="0"/>
              <a:t> </a:t>
            </a:r>
            <a:r>
              <a:rPr lang="en-US" dirty="0" err="1" smtClean="0"/>
              <a:t>yanığı</a:t>
            </a:r>
            <a:r>
              <a:rPr lang="en-US" dirty="0" smtClean="0"/>
              <a:t> </a:t>
            </a:r>
            <a:r>
              <a:rPr lang="en-US" dirty="0" err="1" smtClean="0"/>
              <a:t>şeklinde</a:t>
            </a:r>
            <a:r>
              <a:rPr lang="en-US" dirty="0" smtClean="0"/>
              <a:t> retinal </a:t>
            </a:r>
            <a:r>
              <a:rPr lang="en-US" dirty="0" err="1" smtClean="0"/>
              <a:t>hemoraji</a:t>
            </a:r>
            <a:r>
              <a:rPr lang="en-US" dirty="0" smtClean="0"/>
              <a:t>, </a:t>
            </a:r>
            <a:r>
              <a:rPr lang="en-US" dirty="0" err="1" smtClean="0"/>
              <a:t>parlak</a:t>
            </a:r>
            <a:r>
              <a:rPr lang="en-US" dirty="0" smtClean="0"/>
              <a:t> </a:t>
            </a:r>
            <a:r>
              <a:rPr lang="en-US" dirty="0" err="1" smtClean="0"/>
              <a:t>kırmızı</a:t>
            </a:r>
            <a:r>
              <a:rPr lang="en-US" dirty="0" smtClean="0"/>
              <a:t> retinal </a:t>
            </a:r>
            <a:r>
              <a:rPr lang="en-US" dirty="0" err="1" smtClean="0"/>
              <a:t>venler</a:t>
            </a:r>
            <a:r>
              <a:rPr lang="en-US" dirty="0" smtClean="0"/>
              <a:t>, </a:t>
            </a:r>
            <a:r>
              <a:rPr lang="en-US" dirty="0" err="1" smtClean="0"/>
              <a:t>papil</a:t>
            </a:r>
            <a:r>
              <a:rPr lang="en-US" dirty="0" smtClean="0"/>
              <a:t> </a:t>
            </a:r>
            <a:r>
              <a:rPr lang="en-US" dirty="0" err="1" smtClean="0"/>
              <a:t>ödem</a:t>
            </a:r>
            <a:r>
              <a:rPr lang="en-US" dirty="0" smtClean="0"/>
              <a:t>, </a:t>
            </a:r>
            <a:r>
              <a:rPr lang="en-US" dirty="0" err="1" smtClean="0"/>
              <a:t>homonim</a:t>
            </a:r>
            <a:r>
              <a:rPr lang="en-US" dirty="0" smtClean="0"/>
              <a:t> </a:t>
            </a:r>
            <a:r>
              <a:rPr lang="en-US" dirty="0" err="1" smtClean="0"/>
              <a:t>hemianopsi</a:t>
            </a:r>
            <a:endParaRPr lang="en-US" dirty="0" smtClean="0"/>
          </a:p>
          <a:p>
            <a:pPr>
              <a:spcBef>
                <a:spcPts val="800"/>
              </a:spcBef>
            </a:pPr>
            <a:r>
              <a:rPr lang="en-US" dirty="0" err="1" smtClean="0"/>
              <a:t>Nonkardiyojenik</a:t>
            </a:r>
            <a:r>
              <a:rPr lang="en-US" dirty="0" smtClean="0"/>
              <a:t> </a:t>
            </a:r>
            <a:r>
              <a:rPr lang="en-US" dirty="0" err="1" smtClean="0"/>
              <a:t>pulmoner</a:t>
            </a:r>
            <a:r>
              <a:rPr lang="en-US" dirty="0" smtClean="0"/>
              <a:t> </a:t>
            </a:r>
            <a:r>
              <a:rPr lang="en-US" dirty="0" err="1" smtClean="0"/>
              <a:t>ödem</a:t>
            </a:r>
            <a:endParaRPr lang="en-US" dirty="0"/>
          </a:p>
          <a:p>
            <a:pPr>
              <a:spcBef>
                <a:spcPts val="800"/>
              </a:spcBef>
            </a:pPr>
            <a:r>
              <a:rPr lang="tr-TR" dirty="0"/>
              <a:t>C</a:t>
            </a:r>
            <a:r>
              <a:rPr lang="tr-TR" dirty="0" smtClean="0"/>
              <a:t>iltte </a:t>
            </a:r>
            <a:r>
              <a:rPr lang="tr-TR" dirty="0"/>
              <a:t>beneklenme, vişne rengi </a:t>
            </a:r>
            <a:r>
              <a:rPr lang="tr-TR" dirty="0" smtClean="0"/>
              <a:t>cilt, </a:t>
            </a:r>
            <a:r>
              <a:rPr lang="tr-TR" dirty="0" err="1" smtClean="0"/>
              <a:t>siyanoz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743095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Sıklık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756411"/>
            <a:ext cx="7345363" cy="3931920"/>
          </a:xfrm>
        </p:spPr>
        <p:txBody>
          <a:bodyPr>
            <a:noAutofit/>
          </a:bodyPr>
          <a:lstStyle/>
          <a:p>
            <a:r>
              <a:rPr lang="tr-TR" sz="2800" dirty="0">
                <a:cs typeface="Arial" charset="0"/>
              </a:rPr>
              <a:t>ABD Acil </a:t>
            </a:r>
            <a:r>
              <a:rPr lang="tr-TR" sz="2800" dirty="0" smtClean="0">
                <a:cs typeface="Arial" charset="0"/>
              </a:rPr>
              <a:t>servislere yılda 20,000 olgu </a:t>
            </a:r>
          </a:p>
          <a:p>
            <a:pPr lvl="1"/>
            <a:r>
              <a:rPr lang="tr-TR" sz="2800" dirty="0" smtClean="0">
                <a:cs typeface="Arial" charset="0"/>
              </a:rPr>
              <a:t>Yılda 500 ölüm</a:t>
            </a:r>
            <a:endParaRPr lang="tr-TR" sz="2800" dirty="0">
              <a:cs typeface="Arial" charset="0"/>
            </a:endParaRPr>
          </a:p>
          <a:p>
            <a:r>
              <a:rPr lang="tr-TR" sz="2800" dirty="0" smtClean="0">
                <a:cs typeface="Arial" charset="0"/>
              </a:rPr>
              <a:t>Avrupa’da yılda 400 ölüm</a:t>
            </a:r>
            <a:endParaRPr lang="tr-TR" sz="2800" dirty="0">
              <a:cs typeface="Arial" charset="0"/>
            </a:endParaRPr>
          </a:p>
          <a:p>
            <a:r>
              <a:rPr lang="tr-TR" sz="2800" dirty="0" smtClean="0">
                <a:cs typeface="Arial" charset="0"/>
              </a:rPr>
              <a:t>Türkiye’de yılda 10,000 olgu</a:t>
            </a:r>
          </a:p>
          <a:p>
            <a:pPr lvl="1"/>
            <a:r>
              <a:rPr lang="tr-TR" sz="2800" dirty="0" smtClean="0">
                <a:cs typeface="Arial" charset="0"/>
              </a:rPr>
              <a:t>%39 ölüm</a:t>
            </a:r>
            <a:endParaRPr lang="tr-TR" sz="2800" dirty="0">
              <a:cs typeface="Arial" charset="0"/>
            </a:endParaRPr>
          </a:p>
          <a:p>
            <a:r>
              <a:rPr lang="tr-TR" sz="2800" dirty="0" smtClean="0">
                <a:cs typeface="Arial" charset="0"/>
              </a:rPr>
              <a:t>Bursa’da yılda 1000 olgu</a:t>
            </a:r>
          </a:p>
          <a:p>
            <a:pPr lvl="1"/>
            <a:r>
              <a:rPr lang="tr-TR" sz="2800" dirty="0" smtClean="0">
                <a:cs typeface="Arial" charset="0"/>
              </a:rPr>
              <a:t>Yılda 40 ölüm</a:t>
            </a:r>
            <a:endParaRPr lang="tr-TR" sz="2800" dirty="0">
              <a:cs typeface="Arial" charset="0"/>
            </a:endParaRPr>
          </a:p>
          <a:p>
            <a:endParaRPr lang="en-US" sz="2800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786033" y="4679917"/>
            <a:ext cx="3024187" cy="163675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r>
              <a:rPr lang="tr-TR" sz="1200" dirty="0"/>
              <a:t>CDC. 2001-2003, MMWR 2005:54:36-</a:t>
            </a:r>
            <a:r>
              <a:rPr lang="tr-TR" sz="1200" dirty="0" smtClean="0"/>
              <a:t>9</a:t>
            </a:r>
          </a:p>
          <a:p>
            <a:pPr algn="r"/>
            <a:r>
              <a:rPr lang="tr-TR" sz="1200" dirty="0" smtClean="0"/>
              <a:t>WHO </a:t>
            </a:r>
            <a:r>
              <a:rPr lang="tr-TR" sz="1200" dirty="0"/>
              <a:t>Euro,15 </a:t>
            </a:r>
            <a:r>
              <a:rPr lang="tr-TR" sz="1200" dirty="0" err="1"/>
              <a:t>December</a:t>
            </a:r>
            <a:r>
              <a:rPr lang="tr-TR" sz="1200" dirty="0"/>
              <a:t> 2010</a:t>
            </a:r>
          </a:p>
          <a:p>
            <a:pPr algn="r">
              <a:spcBef>
                <a:spcPct val="30000"/>
              </a:spcBef>
            </a:pPr>
            <a:r>
              <a:rPr lang="tr-TR" sz="1200" dirty="0" err="1"/>
              <a:t>Turkish</a:t>
            </a:r>
            <a:r>
              <a:rPr lang="tr-TR" sz="1200" dirty="0"/>
              <a:t> </a:t>
            </a:r>
            <a:r>
              <a:rPr lang="tr-TR" sz="1200" dirty="0" err="1"/>
              <a:t>Ministry</a:t>
            </a:r>
            <a:r>
              <a:rPr lang="tr-TR" sz="1200" dirty="0"/>
              <a:t> of </a:t>
            </a:r>
            <a:r>
              <a:rPr lang="tr-TR" sz="1200" dirty="0" err="1"/>
              <a:t>Health</a:t>
            </a:r>
            <a:r>
              <a:rPr lang="tr-TR" sz="1200" dirty="0"/>
              <a:t>, 2011</a:t>
            </a:r>
          </a:p>
          <a:p>
            <a:pPr algn="r">
              <a:spcBef>
                <a:spcPct val="30000"/>
              </a:spcBef>
            </a:pPr>
            <a:r>
              <a:rPr lang="tr-TR" sz="1200" dirty="0" err="1"/>
              <a:t>Akkose</a:t>
            </a:r>
            <a:r>
              <a:rPr lang="tr-TR" sz="1200" dirty="0"/>
              <a:t> S, et al. EMHJ, 2010:16:101-</a:t>
            </a:r>
            <a:r>
              <a:rPr lang="tr-TR" sz="1200" dirty="0" smtClean="0"/>
              <a:t>6</a:t>
            </a:r>
            <a:endParaRPr lang="tr-TR" sz="1200" dirty="0"/>
          </a:p>
          <a:p>
            <a:pPr algn="r"/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val="24387978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Kesin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tanı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 </a:t>
            </a:r>
            <a:r>
              <a:rPr lang="en-US" dirty="0" err="1" smtClean="0"/>
              <a:t>zehirlenmesinin</a:t>
            </a:r>
            <a:r>
              <a:rPr lang="en-US" dirty="0" smtClean="0"/>
              <a:t> </a:t>
            </a:r>
            <a:r>
              <a:rPr lang="en-US" dirty="0" err="1" smtClean="0"/>
              <a:t>tek</a:t>
            </a:r>
            <a:r>
              <a:rPr lang="en-US" dirty="0" smtClean="0"/>
              <a:t> </a:t>
            </a:r>
            <a:r>
              <a:rPr lang="en-US" dirty="0" err="1" smtClean="0"/>
              <a:t>tanı</a:t>
            </a:r>
            <a:r>
              <a:rPr lang="en-US" dirty="0" smtClean="0"/>
              <a:t> </a:t>
            </a:r>
            <a:r>
              <a:rPr lang="en-US" dirty="0" err="1" smtClean="0"/>
              <a:t>yöntemi</a:t>
            </a:r>
            <a:r>
              <a:rPr lang="en-US" dirty="0" smtClean="0"/>
              <a:t> </a:t>
            </a:r>
            <a:r>
              <a:rPr lang="en-US" dirty="0" err="1" smtClean="0"/>
              <a:t>spektrofotometrik</a:t>
            </a:r>
            <a:r>
              <a:rPr lang="en-US" dirty="0" smtClean="0"/>
              <a:t> </a:t>
            </a:r>
            <a:r>
              <a:rPr lang="en-US" dirty="0" err="1" smtClean="0"/>
              <a:t>veya</a:t>
            </a:r>
            <a:r>
              <a:rPr lang="en-US" dirty="0" smtClean="0"/>
              <a:t> </a:t>
            </a:r>
            <a:r>
              <a:rPr lang="en-US" dirty="0" err="1" smtClean="0"/>
              <a:t>kromatografik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COHb</a:t>
            </a:r>
            <a:r>
              <a:rPr lang="en-US" dirty="0" smtClean="0"/>
              <a:t> </a:t>
            </a:r>
            <a:r>
              <a:rPr lang="en-US" dirty="0" err="1" smtClean="0"/>
              <a:t>düzeyinin</a:t>
            </a:r>
            <a:r>
              <a:rPr lang="en-US" dirty="0" smtClean="0"/>
              <a:t> </a:t>
            </a:r>
            <a:r>
              <a:rPr lang="en-US" dirty="0" err="1" smtClean="0"/>
              <a:t>tespitidir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Ancak</a:t>
            </a:r>
            <a:r>
              <a:rPr lang="en-US" dirty="0" smtClean="0"/>
              <a:t> </a:t>
            </a:r>
            <a:r>
              <a:rPr lang="en-US" dirty="0" err="1" smtClean="0"/>
              <a:t>düşük</a:t>
            </a:r>
            <a:r>
              <a:rPr lang="en-US" dirty="0" smtClean="0"/>
              <a:t> </a:t>
            </a:r>
            <a:r>
              <a:rPr lang="en-US" dirty="0" err="1" smtClean="0"/>
              <a:t>düzeyler</a:t>
            </a:r>
            <a:r>
              <a:rPr lang="en-US" dirty="0" smtClean="0"/>
              <a:t> </a:t>
            </a:r>
            <a:r>
              <a:rPr lang="en-US" dirty="0" err="1" smtClean="0"/>
              <a:t>zehirlenmeyi</a:t>
            </a:r>
            <a:r>
              <a:rPr lang="en-US" dirty="0" smtClean="0"/>
              <a:t> </a:t>
            </a:r>
            <a:r>
              <a:rPr lang="en-US" dirty="0" err="1" smtClean="0"/>
              <a:t>ekarte</a:t>
            </a:r>
            <a:r>
              <a:rPr lang="en-US" dirty="0" smtClean="0"/>
              <a:t> </a:t>
            </a:r>
            <a:r>
              <a:rPr lang="en-US" dirty="0" err="1" smtClean="0"/>
              <a:t>etmez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4" name="5 Resim" descr="massimo 2.bmp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788" y="4044783"/>
            <a:ext cx="4103687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4216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Kan </a:t>
            </a:r>
            <a:r>
              <a:rPr lang="tr-TR" dirty="0" err="1" smtClean="0">
                <a:solidFill>
                  <a:schemeClr val="tx1"/>
                </a:solidFill>
              </a:rPr>
              <a:t>COHb</a:t>
            </a:r>
            <a:r>
              <a:rPr lang="tr-TR" dirty="0" smtClean="0">
                <a:solidFill>
                  <a:schemeClr val="tx1"/>
                </a:solidFill>
              </a:rPr>
              <a:t> Düzeyleri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31474"/>
            <a:ext cx="8229600" cy="4477846"/>
          </a:xfrm>
        </p:spPr>
        <p:txBody>
          <a:bodyPr>
            <a:normAutofit/>
          </a:bodyPr>
          <a:lstStyle/>
          <a:p>
            <a:r>
              <a:rPr lang="tr-TR" dirty="0" smtClean="0"/>
              <a:t>Normal erişkinde %0,5-3 </a:t>
            </a:r>
          </a:p>
          <a:p>
            <a:r>
              <a:rPr lang="tr-TR" dirty="0" err="1"/>
              <a:t>Y</a:t>
            </a:r>
            <a:r>
              <a:rPr lang="tr-TR" dirty="0" err="1" smtClean="0"/>
              <a:t>enidoğanda</a:t>
            </a:r>
            <a:r>
              <a:rPr lang="tr-TR" dirty="0" smtClean="0"/>
              <a:t> %3-7</a:t>
            </a:r>
          </a:p>
          <a:p>
            <a:r>
              <a:rPr lang="tr-TR" dirty="0" smtClean="0"/>
              <a:t>Sigara içenlerde %4-12 </a:t>
            </a:r>
          </a:p>
          <a:p>
            <a:r>
              <a:rPr lang="tr-TR" dirty="0" smtClean="0"/>
              <a:t>Kalorifer işçileri, şehir içi araç sürücülerinde %10</a:t>
            </a:r>
          </a:p>
          <a:p>
            <a:r>
              <a:rPr lang="tr-TR" dirty="0" smtClean="0"/>
              <a:t>Zehirlenme %15 iken başlar</a:t>
            </a:r>
          </a:p>
          <a:p>
            <a:r>
              <a:rPr lang="tr-TR" dirty="0" err="1" smtClean="0"/>
              <a:t>Toksik</a:t>
            </a:r>
            <a:r>
              <a:rPr lang="tr-TR" dirty="0" smtClean="0"/>
              <a:t> düzey %20-50</a:t>
            </a:r>
          </a:p>
          <a:p>
            <a:r>
              <a:rPr lang="tr-TR" dirty="0"/>
              <a:t>Ö</a:t>
            </a:r>
            <a:r>
              <a:rPr lang="tr-TR" dirty="0" smtClean="0"/>
              <a:t>ldürücü düzey ise %50-60’nın üzeri</a:t>
            </a:r>
          </a:p>
        </p:txBody>
      </p:sp>
    </p:spTree>
    <p:extLst>
      <p:ext uri="{BB962C8B-B14F-4D97-AF65-F5344CB8AC3E}">
        <p14:creationId xmlns:p14="http://schemas.microsoft.com/office/powerpoint/2010/main" val="1763162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6" name="Rectangle 28"/>
          <p:cNvSpPr>
            <a:spLocks noChangeArrowheads="1"/>
          </p:cNvSpPr>
          <p:nvPr/>
        </p:nvSpPr>
        <p:spPr bwMode="auto">
          <a:xfrm>
            <a:off x="4185636" y="5692608"/>
            <a:ext cx="4643437" cy="576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r>
              <a:rPr lang="tr-TR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Ernst</a:t>
            </a:r>
            <a:r>
              <a:rPr lang="tr-T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A,et</a:t>
            </a:r>
            <a:r>
              <a:rPr lang="tr-T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al. N </a:t>
            </a:r>
            <a:r>
              <a:rPr lang="tr-TR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Engl</a:t>
            </a:r>
            <a:r>
              <a:rPr lang="tr-T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J </a:t>
            </a:r>
            <a:r>
              <a:rPr lang="tr-TR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Med</a:t>
            </a:r>
            <a:r>
              <a:rPr lang="tr-T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1998;339:1603-8</a:t>
            </a:r>
          </a:p>
          <a:p>
            <a:pPr algn="r"/>
            <a:r>
              <a:rPr lang="tr-TR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Kao</a:t>
            </a:r>
            <a:r>
              <a:rPr lang="tr-T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L, </a:t>
            </a:r>
            <a:r>
              <a:rPr lang="tr-TR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Emerg</a:t>
            </a:r>
            <a:r>
              <a:rPr lang="tr-T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Med</a:t>
            </a:r>
            <a:r>
              <a:rPr lang="tr-T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Clin</a:t>
            </a:r>
            <a:r>
              <a:rPr lang="tr-T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North </a:t>
            </a:r>
            <a:r>
              <a:rPr lang="tr-TR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</a:t>
            </a:r>
            <a:r>
              <a:rPr lang="tr-T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2004:22:985-1018</a:t>
            </a:r>
          </a:p>
          <a:p>
            <a:pPr algn="r"/>
            <a:r>
              <a:rPr lang="tr-TR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Khandelwal</a:t>
            </a:r>
            <a:r>
              <a:rPr lang="tr-T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S. </a:t>
            </a:r>
            <a:r>
              <a:rPr lang="tr-TR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Emerg</a:t>
            </a:r>
            <a:r>
              <a:rPr lang="tr-T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Med</a:t>
            </a:r>
            <a:r>
              <a:rPr lang="tr-T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2009:39:32-8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COHb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düzeyine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göre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klinik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7654290"/>
              </p:ext>
            </p:extLst>
          </p:nvPr>
        </p:nvGraphicFramePr>
        <p:xfrm>
          <a:off x="551363" y="1858211"/>
          <a:ext cx="7977690" cy="349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Document" r:id="rId5" imgW="5461000" imgH="2006600" progId="Word.Document.12">
                  <p:embed/>
                </p:oleObj>
              </mc:Choice>
              <mc:Fallback>
                <p:oleObj name="Document" r:id="rId5" imgW="5461000" imgH="2006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1363" y="1858211"/>
                        <a:ext cx="7977690" cy="3498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8085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Tetkikler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775369" y="1991894"/>
            <a:ext cx="7790949" cy="409073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800"/>
              </a:spcBef>
            </a:pPr>
            <a:r>
              <a:rPr lang="tr-TR" dirty="0" err="1" smtClean="0"/>
              <a:t>Karboksihemoglobin</a:t>
            </a:r>
            <a:r>
              <a:rPr lang="tr-TR" dirty="0" smtClean="0"/>
              <a:t> düzeyi</a:t>
            </a:r>
          </a:p>
          <a:p>
            <a:pPr>
              <a:lnSpc>
                <a:spcPct val="80000"/>
              </a:lnSpc>
              <a:spcBef>
                <a:spcPts val="800"/>
              </a:spcBef>
            </a:pPr>
            <a:r>
              <a:rPr lang="tr-TR" dirty="0" smtClean="0"/>
              <a:t>Arter kan gazı analizi</a:t>
            </a:r>
          </a:p>
          <a:p>
            <a:pPr>
              <a:lnSpc>
                <a:spcPct val="80000"/>
              </a:lnSpc>
              <a:spcBef>
                <a:spcPts val="800"/>
              </a:spcBef>
            </a:pPr>
            <a:r>
              <a:rPr lang="tr-TR" dirty="0" err="1" smtClean="0"/>
              <a:t>Laktat</a:t>
            </a:r>
            <a:r>
              <a:rPr lang="tr-TR" dirty="0" smtClean="0"/>
              <a:t> düzeyi </a:t>
            </a:r>
          </a:p>
          <a:p>
            <a:pPr>
              <a:lnSpc>
                <a:spcPct val="80000"/>
              </a:lnSpc>
              <a:spcBef>
                <a:spcPts val="800"/>
              </a:spcBef>
            </a:pPr>
            <a:r>
              <a:rPr lang="tr-TR" dirty="0" smtClean="0"/>
              <a:t>Serum biyokimyası</a:t>
            </a:r>
          </a:p>
          <a:p>
            <a:pPr>
              <a:lnSpc>
                <a:spcPct val="80000"/>
              </a:lnSpc>
              <a:spcBef>
                <a:spcPts val="800"/>
              </a:spcBef>
            </a:pPr>
            <a:r>
              <a:rPr lang="tr-TR" dirty="0" smtClean="0"/>
              <a:t>Tam kan sayımı </a:t>
            </a:r>
          </a:p>
          <a:p>
            <a:pPr>
              <a:lnSpc>
                <a:spcPct val="80000"/>
              </a:lnSpc>
              <a:spcBef>
                <a:spcPts val="800"/>
              </a:spcBef>
            </a:pPr>
            <a:r>
              <a:rPr lang="tr-TR" dirty="0" smtClean="0"/>
              <a:t>Tam idrar tahlili </a:t>
            </a:r>
          </a:p>
          <a:p>
            <a:pPr>
              <a:lnSpc>
                <a:spcPct val="80000"/>
              </a:lnSpc>
              <a:spcBef>
                <a:spcPts val="800"/>
              </a:spcBef>
            </a:pPr>
            <a:r>
              <a:rPr lang="tr-TR" dirty="0" smtClean="0"/>
              <a:t>EKG, EMG</a:t>
            </a:r>
          </a:p>
          <a:p>
            <a:pPr>
              <a:lnSpc>
                <a:spcPct val="80000"/>
              </a:lnSpc>
              <a:spcBef>
                <a:spcPts val="800"/>
              </a:spcBef>
            </a:pPr>
            <a:r>
              <a:rPr lang="tr-TR" dirty="0" err="1" smtClean="0"/>
              <a:t>Methemoglobin</a:t>
            </a:r>
            <a:r>
              <a:rPr lang="tr-TR" dirty="0" smtClean="0"/>
              <a:t> ve diğer </a:t>
            </a:r>
            <a:r>
              <a:rPr lang="tr-TR" dirty="0" err="1" smtClean="0"/>
              <a:t>toksikolojik</a:t>
            </a:r>
            <a:r>
              <a:rPr lang="tr-TR" dirty="0" smtClean="0"/>
              <a:t> incelemeler</a:t>
            </a:r>
          </a:p>
          <a:p>
            <a:pPr>
              <a:lnSpc>
                <a:spcPct val="80000"/>
              </a:lnSpc>
              <a:spcBef>
                <a:spcPts val="800"/>
              </a:spcBef>
            </a:pPr>
            <a:r>
              <a:rPr lang="tr-TR" dirty="0" smtClean="0"/>
              <a:t>Göğüs radyogramı</a:t>
            </a:r>
          </a:p>
          <a:p>
            <a:pPr>
              <a:lnSpc>
                <a:spcPct val="80000"/>
              </a:lnSpc>
              <a:spcBef>
                <a:spcPts val="800"/>
              </a:spcBef>
            </a:pPr>
            <a:r>
              <a:rPr lang="tr-TR" dirty="0" smtClean="0"/>
              <a:t>BT, MR, SPECT</a:t>
            </a:r>
          </a:p>
        </p:txBody>
      </p:sp>
    </p:spTree>
    <p:extLst>
      <p:ext uri="{BB962C8B-B14F-4D97-AF65-F5344CB8AC3E}">
        <p14:creationId xmlns:p14="http://schemas.microsoft.com/office/powerpoint/2010/main" val="3395035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Arter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Gazı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PaCO</a:t>
            </a:r>
            <a:r>
              <a:rPr lang="en-US" baseline="-25000" dirty="0" smtClean="0"/>
              <a:t>2</a:t>
            </a:r>
            <a:r>
              <a:rPr lang="en-US" dirty="0" smtClean="0"/>
              <a:t> normal</a:t>
            </a:r>
          </a:p>
          <a:p>
            <a:r>
              <a:rPr lang="en-US" dirty="0" err="1" smtClean="0"/>
              <a:t>Oksijen</a:t>
            </a:r>
            <a:r>
              <a:rPr lang="en-US" dirty="0" smtClean="0"/>
              <a:t> </a:t>
            </a:r>
            <a:r>
              <a:rPr lang="en-US" dirty="0" err="1" smtClean="0"/>
              <a:t>satürasyonu</a:t>
            </a:r>
            <a:r>
              <a:rPr lang="en-US" dirty="0" smtClean="0"/>
              <a:t> normal</a:t>
            </a:r>
          </a:p>
          <a:p>
            <a:r>
              <a:rPr lang="en-US" dirty="0" err="1" smtClean="0"/>
              <a:t>Metabolik</a:t>
            </a:r>
            <a:r>
              <a:rPr lang="en-US" dirty="0" smtClean="0"/>
              <a:t> </a:t>
            </a:r>
            <a:r>
              <a:rPr lang="en-US" dirty="0" err="1" smtClean="0"/>
              <a:t>asidoz</a:t>
            </a:r>
            <a:r>
              <a:rPr lang="en-US" dirty="0" smtClean="0"/>
              <a:t> </a:t>
            </a:r>
            <a:r>
              <a:rPr lang="en-US" dirty="0" err="1" smtClean="0"/>
              <a:t>var</a:t>
            </a:r>
            <a:r>
              <a:rPr lang="en-US" dirty="0" smtClean="0"/>
              <a:t> (</a:t>
            </a:r>
            <a:r>
              <a:rPr lang="en-US" dirty="0" err="1" smtClean="0"/>
              <a:t>Laktik</a:t>
            </a:r>
            <a:r>
              <a:rPr lang="en-US" dirty="0" smtClean="0"/>
              <a:t> </a:t>
            </a:r>
            <a:r>
              <a:rPr lang="en-US" dirty="0" err="1" smtClean="0"/>
              <a:t>asidoz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836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EKG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Bifazik</a:t>
            </a:r>
            <a:r>
              <a:rPr lang="en-US" dirty="0" smtClean="0"/>
              <a:t> T </a:t>
            </a:r>
            <a:r>
              <a:rPr lang="en-US" dirty="0" err="1" smtClean="0"/>
              <a:t>dalgaları</a:t>
            </a:r>
            <a:endParaRPr lang="en-US" dirty="0" smtClean="0"/>
          </a:p>
          <a:p>
            <a:r>
              <a:rPr lang="en-US" dirty="0" smtClean="0"/>
              <a:t>T </a:t>
            </a:r>
            <a:r>
              <a:rPr lang="en-US" dirty="0" err="1" smtClean="0"/>
              <a:t>dalgas</a:t>
            </a:r>
            <a:r>
              <a:rPr lang="tr-TR" dirty="0" smtClean="0"/>
              <a:t>ı</a:t>
            </a:r>
            <a:r>
              <a:rPr lang="en-US" dirty="0" smtClean="0"/>
              <a:t> </a:t>
            </a:r>
            <a:r>
              <a:rPr lang="en-US" dirty="0" err="1" smtClean="0"/>
              <a:t>inversiyonu</a:t>
            </a:r>
            <a:endParaRPr lang="en-US" dirty="0" smtClean="0"/>
          </a:p>
          <a:p>
            <a:r>
              <a:rPr lang="en-US" dirty="0" err="1" smtClean="0"/>
              <a:t>Sinüs</a:t>
            </a:r>
            <a:r>
              <a:rPr lang="en-US" dirty="0" smtClean="0"/>
              <a:t> </a:t>
            </a:r>
            <a:r>
              <a:rPr lang="en-US" dirty="0" err="1" smtClean="0"/>
              <a:t>taşikardisi</a:t>
            </a:r>
            <a:endParaRPr lang="en-US" dirty="0" smtClean="0"/>
          </a:p>
          <a:p>
            <a:r>
              <a:rPr lang="en-US" dirty="0" err="1" smtClean="0"/>
              <a:t>Ventriküler</a:t>
            </a:r>
            <a:r>
              <a:rPr lang="en-US" dirty="0" smtClean="0"/>
              <a:t> </a:t>
            </a:r>
            <a:r>
              <a:rPr lang="en-US" dirty="0" err="1" smtClean="0"/>
              <a:t>fibrilasyon</a:t>
            </a:r>
            <a:r>
              <a:rPr lang="en-US" dirty="0" smtClean="0"/>
              <a:t>, </a:t>
            </a:r>
            <a:r>
              <a:rPr lang="en-US" dirty="0" err="1" smtClean="0"/>
              <a:t>aritmiler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66050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tetkikleri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800"/>
              </a:spcBef>
            </a:pPr>
            <a:r>
              <a:rPr lang="en-US" dirty="0" smtClean="0"/>
              <a:t>Hemoglobin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hemotokrit</a:t>
            </a:r>
            <a:r>
              <a:rPr lang="en-US" dirty="0" smtClean="0"/>
              <a:t> </a:t>
            </a:r>
            <a:r>
              <a:rPr lang="en-US" dirty="0" err="1" smtClean="0"/>
              <a:t>yükselir</a:t>
            </a:r>
            <a:endParaRPr lang="en-US" dirty="0" smtClean="0"/>
          </a:p>
          <a:p>
            <a:pPr>
              <a:spcBef>
                <a:spcPts val="800"/>
              </a:spcBef>
            </a:pPr>
            <a:r>
              <a:rPr lang="en-US" dirty="0" err="1" smtClean="0"/>
              <a:t>Hafif</a:t>
            </a:r>
            <a:r>
              <a:rPr lang="en-US" dirty="0" smtClean="0"/>
              <a:t> </a:t>
            </a:r>
            <a:r>
              <a:rPr lang="en-US" dirty="0" err="1" smtClean="0"/>
              <a:t>lökositoz</a:t>
            </a:r>
            <a:endParaRPr lang="en-US" dirty="0" smtClean="0"/>
          </a:p>
          <a:p>
            <a:pPr>
              <a:spcBef>
                <a:spcPts val="800"/>
              </a:spcBef>
            </a:pPr>
            <a:r>
              <a:rPr lang="en-US" dirty="0" smtClean="0"/>
              <a:t>DIC (</a:t>
            </a:r>
            <a:r>
              <a:rPr lang="en-US" dirty="0" err="1" smtClean="0"/>
              <a:t>yaygın</a:t>
            </a:r>
            <a:r>
              <a:rPr lang="en-US" dirty="0" smtClean="0"/>
              <a:t> </a:t>
            </a:r>
            <a:r>
              <a:rPr lang="en-US" dirty="0" err="1" smtClean="0"/>
              <a:t>damar</a:t>
            </a:r>
            <a:r>
              <a:rPr lang="en-US" dirty="0" smtClean="0"/>
              <a:t> </a:t>
            </a:r>
            <a:r>
              <a:rPr lang="en-US" dirty="0" err="1" smtClean="0"/>
              <a:t>içi</a:t>
            </a:r>
            <a:r>
              <a:rPr lang="en-US" dirty="0" smtClean="0"/>
              <a:t> </a:t>
            </a:r>
            <a:r>
              <a:rPr lang="en-US" dirty="0" err="1" smtClean="0"/>
              <a:t>pıhtılaşma</a:t>
            </a:r>
            <a:r>
              <a:rPr lang="en-US" dirty="0" smtClean="0"/>
              <a:t>)</a:t>
            </a:r>
          </a:p>
          <a:p>
            <a:pPr>
              <a:spcBef>
                <a:spcPts val="800"/>
              </a:spcBef>
            </a:pPr>
            <a:r>
              <a:rPr lang="en-US" dirty="0" err="1" smtClean="0"/>
              <a:t>Trombositopeni</a:t>
            </a:r>
            <a:endParaRPr lang="en-US" dirty="0" smtClean="0"/>
          </a:p>
          <a:p>
            <a:pPr>
              <a:spcBef>
                <a:spcPts val="800"/>
              </a:spcBef>
            </a:pPr>
            <a:r>
              <a:rPr lang="en-US" dirty="0" smtClean="0"/>
              <a:t>CK, CK-MB </a:t>
            </a:r>
            <a:r>
              <a:rPr lang="en-US" dirty="0" err="1" smtClean="0"/>
              <a:t>artışı</a:t>
            </a:r>
            <a:r>
              <a:rPr lang="en-US" dirty="0" smtClean="0"/>
              <a:t> (</a:t>
            </a:r>
            <a:r>
              <a:rPr lang="en-US" dirty="0" err="1" smtClean="0"/>
              <a:t>anjina</a:t>
            </a:r>
            <a:r>
              <a:rPr lang="en-US" dirty="0" smtClean="0"/>
              <a:t>, MI)</a:t>
            </a:r>
          </a:p>
          <a:p>
            <a:pPr>
              <a:spcBef>
                <a:spcPts val="800"/>
              </a:spcBef>
            </a:pPr>
            <a:r>
              <a:rPr lang="en-US" dirty="0" smtClean="0"/>
              <a:t>Myoglobin, LDH </a:t>
            </a:r>
            <a:r>
              <a:rPr lang="en-US" dirty="0" err="1" smtClean="0"/>
              <a:t>artışı</a:t>
            </a:r>
            <a:r>
              <a:rPr lang="en-US" dirty="0" smtClean="0"/>
              <a:t> (</a:t>
            </a:r>
            <a:r>
              <a:rPr lang="en-US" dirty="0" err="1" smtClean="0"/>
              <a:t>kalp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iskelet</a:t>
            </a:r>
            <a:r>
              <a:rPr lang="en-US" dirty="0" smtClean="0"/>
              <a:t> </a:t>
            </a:r>
            <a:r>
              <a:rPr lang="en-US" dirty="0" err="1" smtClean="0"/>
              <a:t>kası</a:t>
            </a:r>
            <a:r>
              <a:rPr lang="en-US" dirty="0" smtClean="0"/>
              <a:t> </a:t>
            </a:r>
            <a:r>
              <a:rPr lang="en-US" dirty="0" err="1" smtClean="0"/>
              <a:t>injurisi</a:t>
            </a:r>
            <a:r>
              <a:rPr lang="en-US" dirty="0" smtClean="0"/>
              <a:t>)</a:t>
            </a:r>
          </a:p>
          <a:p>
            <a:pPr>
              <a:spcBef>
                <a:spcPts val="800"/>
              </a:spcBef>
            </a:pPr>
            <a:r>
              <a:rPr lang="en-US" dirty="0" err="1" smtClean="0"/>
              <a:t>Hiperglisemi</a:t>
            </a:r>
            <a:r>
              <a:rPr lang="en-US" dirty="0" smtClean="0"/>
              <a:t>, </a:t>
            </a:r>
            <a:r>
              <a:rPr lang="en-US" dirty="0" err="1" smtClean="0"/>
              <a:t>hipokalemi</a:t>
            </a:r>
            <a:r>
              <a:rPr lang="en-US" dirty="0" smtClean="0"/>
              <a:t>, </a:t>
            </a:r>
            <a:r>
              <a:rPr lang="en-US" dirty="0" err="1" smtClean="0"/>
              <a:t>laktik</a:t>
            </a:r>
            <a:r>
              <a:rPr lang="en-US" dirty="0" smtClean="0"/>
              <a:t> </a:t>
            </a:r>
            <a:r>
              <a:rPr lang="en-US" dirty="0" err="1" smtClean="0"/>
              <a:t>asidoz</a:t>
            </a:r>
            <a:r>
              <a:rPr lang="en-US" dirty="0" smtClean="0"/>
              <a:t>, </a:t>
            </a:r>
            <a:r>
              <a:rPr lang="en-US" dirty="0" err="1" smtClean="0"/>
              <a:t>kreatinin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BUN </a:t>
            </a:r>
            <a:r>
              <a:rPr lang="en-US" dirty="0" err="1" smtClean="0"/>
              <a:t>yüksekliği</a:t>
            </a:r>
            <a:r>
              <a:rPr lang="en-US" dirty="0" smtClean="0"/>
              <a:t>, </a:t>
            </a:r>
            <a:r>
              <a:rPr lang="en-US" dirty="0" err="1" smtClean="0"/>
              <a:t>karaciğer</a:t>
            </a:r>
            <a:r>
              <a:rPr lang="en-US" dirty="0" smtClean="0"/>
              <a:t> </a:t>
            </a:r>
            <a:r>
              <a:rPr lang="en-US" dirty="0" err="1" smtClean="0"/>
              <a:t>enzim</a:t>
            </a:r>
            <a:r>
              <a:rPr lang="en-US" dirty="0" smtClean="0"/>
              <a:t> </a:t>
            </a:r>
            <a:r>
              <a:rPr lang="en-US" dirty="0" err="1" smtClean="0"/>
              <a:t>yüksekliği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344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8685" y="244158"/>
            <a:ext cx="7345362" cy="133985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İdrar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Glikozüri</a:t>
            </a:r>
            <a:endParaRPr lang="en-US" dirty="0" smtClean="0"/>
          </a:p>
          <a:p>
            <a:r>
              <a:rPr lang="en-US" dirty="0" err="1" smtClean="0"/>
              <a:t>Proteinüri</a:t>
            </a:r>
            <a:endParaRPr lang="en-US" dirty="0" smtClean="0"/>
          </a:p>
          <a:p>
            <a:r>
              <a:rPr lang="en-US" dirty="0" err="1" smtClean="0"/>
              <a:t>Hematüri</a:t>
            </a:r>
            <a:endParaRPr lang="en-US" dirty="0" smtClean="0"/>
          </a:p>
          <a:p>
            <a:r>
              <a:rPr lang="en-US" dirty="0" smtClean="0"/>
              <a:t>M</a:t>
            </a:r>
            <a:r>
              <a:rPr lang="tr-TR" dirty="0" smtClean="0"/>
              <a:t>i</a:t>
            </a:r>
            <a:r>
              <a:rPr lang="en-US" dirty="0" err="1" smtClean="0"/>
              <a:t>yoglobinüri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542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Tıbbi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Görüntüleme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26" y="1791368"/>
            <a:ext cx="8221579" cy="439821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AKCİĞER: </a:t>
            </a:r>
          </a:p>
          <a:p>
            <a:pPr lvl="1"/>
            <a:r>
              <a:rPr lang="en-US" dirty="0" smtClean="0"/>
              <a:t>Normal, </a:t>
            </a:r>
            <a:r>
              <a:rPr lang="en-US" dirty="0" err="1" smtClean="0"/>
              <a:t>buzlu</a:t>
            </a:r>
            <a:r>
              <a:rPr lang="en-US" dirty="0" smtClean="0"/>
              <a:t> cam </a:t>
            </a:r>
            <a:r>
              <a:rPr lang="en-US" dirty="0" err="1" smtClean="0"/>
              <a:t>görünümleri</a:t>
            </a:r>
            <a:r>
              <a:rPr lang="en-US" dirty="0" smtClean="0"/>
              <a:t>, </a:t>
            </a:r>
            <a:r>
              <a:rPr lang="en-US" dirty="0" err="1" smtClean="0"/>
              <a:t>perihiler</a:t>
            </a:r>
            <a:r>
              <a:rPr lang="en-US" dirty="0" smtClean="0"/>
              <a:t> </a:t>
            </a:r>
            <a:r>
              <a:rPr lang="en-US" dirty="0" err="1" smtClean="0"/>
              <a:t>dolgunluk</a:t>
            </a:r>
            <a:r>
              <a:rPr lang="en-US" dirty="0" smtClean="0"/>
              <a:t>, </a:t>
            </a:r>
            <a:r>
              <a:rPr lang="en-US" dirty="0" err="1" smtClean="0"/>
              <a:t>peribronşiyal</a:t>
            </a:r>
            <a:r>
              <a:rPr lang="en-US" dirty="0" smtClean="0"/>
              <a:t> </a:t>
            </a:r>
            <a:r>
              <a:rPr lang="en-US" dirty="0" err="1" smtClean="0"/>
              <a:t>manşet</a:t>
            </a:r>
            <a:r>
              <a:rPr lang="en-US" dirty="0" smtClean="0"/>
              <a:t> </a:t>
            </a:r>
            <a:r>
              <a:rPr lang="en-US" dirty="0" err="1" smtClean="0"/>
              <a:t>bulgusu</a:t>
            </a:r>
            <a:r>
              <a:rPr lang="en-US" dirty="0" smtClean="0"/>
              <a:t>, </a:t>
            </a:r>
            <a:r>
              <a:rPr lang="en-US" dirty="0" err="1" smtClean="0"/>
              <a:t>intraalveoler</a:t>
            </a:r>
            <a:r>
              <a:rPr lang="en-US" dirty="0" smtClean="0"/>
              <a:t> </a:t>
            </a:r>
            <a:r>
              <a:rPr lang="en-US" dirty="0" err="1" smtClean="0"/>
              <a:t>ödem</a:t>
            </a:r>
            <a:r>
              <a:rPr lang="en-US" dirty="0" smtClean="0"/>
              <a:t> </a:t>
            </a:r>
            <a:r>
              <a:rPr lang="en-US" dirty="0" err="1" smtClean="0"/>
              <a:t>bulguları</a:t>
            </a:r>
            <a:endParaRPr lang="en-US" dirty="0" smtClean="0"/>
          </a:p>
          <a:p>
            <a:r>
              <a:rPr lang="en-US" dirty="0" smtClean="0"/>
              <a:t>BBT: </a:t>
            </a:r>
          </a:p>
          <a:p>
            <a:pPr lvl="1"/>
            <a:r>
              <a:rPr lang="en-US" dirty="0" err="1" smtClean="0"/>
              <a:t>Beyin</a:t>
            </a:r>
            <a:r>
              <a:rPr lang="en-US" dirty="0" smtClean="0"/>
              <a:t> </a:t>
            </a:r>
            <a:r>
              <a:rPr lang="en-US" dirty="0" err="1" smtClean="0"/>
              <a:t>ödemi,bazal</a:t>
            </a:r>
            <a:r>
              <a:rPr lang="en-US" dirty="0" smtClean="0"/>
              <a:t> </a:t>
            </a:r>
            <a:r>
              <a:rPr lang="en-US" dirty="0" err="1" smtClean="0"/>
              <a:t>ganglionlarda</a:t>
            </a:r>
            <a:r>
              <a:rPr lang="en-US" dirty="0" smtClean="0"/>
              <a:t> </a:t>
            </a:r>
            <a:r>
              <a:rPr lang="en-US" dirty="0" err="1" smtClean="0"/>
              <a:t>fokal</a:t>
            </a:r>
            <a:r>
              <a:rPr lang="en-US" dirty="0" smtClean="0"/>
              <a:t> </a:t>
            </a:r>
            <a:r>
              <a:rPr lang="en-US" dirty="0" err="1" smtClean="0"/>
              <a:t>hipodens</a:t>
            </a:r>
            <a:r>
              <a:rPr lang="en-US" dirty="0" smtClean="0"/>
              <a:t> </a:t>
            </a:r>
            <a:r>
              <a:rPr lang="en-US" dirty="0" err="1" smtClean="0"/>
              <a:t>lezyonlar</a:t>
            </a:r>
            <a:r>
              <a:rPr lang="en-US" dirty="0" smtClean="0"/>
              <a:t>, Globus </a:t>
            </a:r>
            <a:r>
              <a:rPr lang="en-US" dirty="0" err="1" smtClean="0"/>
              <a:t>palliduslarda</a:t>
            </a:r>
            <a:r>
              <a:rPr lang="en-US" dirty="0" smtClean="0"/>
              <a:t> </a:t>
            </a:r>
            <a:r>
              <a:rPr lang="en-US" dirty="0" err="1" smtClean="0"/>
              <a:t>simetrik</a:t>
            </a:r>
            <a:r>
              <a:rPr lang="en-US" dirty="0" smtClean="0"/>
              <a:t> </a:t>
            </a:r>
            <a:r>
              <a:rPr lang="en-US" dirty="0" err="1" smtClean="0"/>
              <a:t>dansite</a:t>
            </a:r>
            <a:r>
              <a:rPr lang="en-US" dirty="0" smtClean="0"/>
              <a:t> </a:t>
            </a:r>
            <a:r>
              <a:rPr lang="en-US" dirty="0" err="1" smtClean="0"/>
              <a:t>azalması</a:t>
            </a:r>
            <a:r>
              <a:rPr lang="en-US" dirty="0" smtClean="0"/>
              <a:t>,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beraberinde</a:t>
            </a:r>
            <a:r>
              <a:rPr lang="en-US" dirty="0" smtClean="0"/>
              <a:t> </a:t>
            </a:r>
            <a:r>
              <a:rPr lang="en-US" dirty="0" err="1" smtClean="0"/>
              <a:t>beyaz</a:t>
            </a:r>
            <a:r>
              <a:rPr lang="en-US" dirty="0" smtClean="0"/>
              <a:t> </a:t>
            </a:r>
            <a:r>
              <a:rPr lang="en-US" dirty="0" err="1" smtClean="0"/>
              <a:t>cevherde</a:t>
            </a:r>
            <a:r>
              <a:rPr lang="en-US" dirty="0" smtClean="0"/>
              <a:t> </a:t>
            </a:r>
            <a:r>
              <a:rPr lang="en-US" dirty="0" err="1" smtClean="0"/>
              <a:t>dansite</a:t>
            </a:r>
            <a:r>
              <a:rPr lang="en-US" dirty="0" smtClean="0"/>
              <a:t> </a:t>
            </a:r>
            <a:r>
              <a:rPr lang="en-US" dirty="0" err="1" smtClean="0"/>
              <a:t>azalması</a:t>
            </a:r>
            <a:endParaRPr lang="en-US" dirty="0" smtClean="0"/>
          </a:p>
          <a:p>
            <a:r>
              <a:rPr lang="en-US" dirty="0" smtClean="0"/>
              <a:t>MR: </a:t>
            </a:r>
          </a:p>
          <a:p>
            <a:pPr lvl="1"/>
            <a:r>
              <a:rPr lang="en-US" dirty="0"/>
              <a:t>G</a:t>
            </a:r>
            <a:r>
              <a:rPr lang="en-US" dirty="0" smtClean="0"/>
              <a:t>lobus </a:t>
            </a:r>
            <a:r>
              <a:rPr lang="en-US" dirty="0" err="1" smtClean="0"/>
              <a:t>pallidus</a:t>
            </a:r>
            <a:r>
              <a:rPr lang="en-US" dirty="0" smtClean="0"/>
              <a:t> </a:t>
            </a:r>
            <a:r>
              <a:rPr lang="en-US" dirty="0" err="1" smtClean="0"/>
              <a:t>nekrozu</a:t>
            </a:r>
            <a:r>
              <a:rPr lang="en-US" dirty="0" smtClean="0"/>
              <a:t>, </a:t>
            </a:r>
            <a:r>
              <a:rPr lang="en-US" dirty="0" err="1" smtClean="0"/>
              <a:t>serebral</a:t>
            </a:r>
            <a:r>
              <a:rPr lang="en-US" dirty="0" smtClean="0"/>
              <a:t> </a:t>
            </a:r>
            <a:r>
              <a:rPr lang="en-US" dirty="0" err="1" smtClean="0"/>
              <a:t>kortekste</a:t>
            </a:r>
            <a:r>
              <a:rPr lang="en-US" dirty="0" smtClean="0"/>
              <a:t> </a:t>
            </a:r>
            <a:r>
              <a:rPr lang="en-US" dirty="0" err="1" smtClean="0"/>
              <a:t>süngerimsi</a:t>
            </a:r>
            <a:r>
              <a:rPr lang="en-US" dirty="0" smtClean="0"/>
              <a:t> </a:t>
            </a:r>
            <a:r>
              <a:rPr lang="en-US" dirty="0" err="1" smtClean="0"/>
              <a:t>nekroz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hipokampusta</a:t>
            </a:r>
            <a:r>
              <a:rPr lang="en-US" dirty="0" smtClean="0"/>
              <a:t> </a:t>
            </a:r>
            <a:r>
              <a:rPr lang="en-US" dirty="0" err="1" smtClean="0"/>
              <a:t>nekroz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serebral</a:t>
            </a:r>
            <a:r>
              <a:rPr lang="en-US" dirty="0" smtClean="0"/>
              <a:t> </a:t>
            </a:r>
            <a:r>
              <a:rPr lang="en-US" dirty="0" err="1" smtClean="0"/>
              <a:t>cevherde</a:t>
            </a:r>
            <a:r>
              <a:rPr lang="en-US" dirty="0" smtClean="0"/>
              <a:t> </a:t>
            </a:r>
            <a:r>
              <a:rPr lang="en-US" dirty="0" err="1" smtClean="0"/>
              <a:t>demyelinizasyon</a:t>
            </a:r>
            <a:endParaRPr lang="en-US" dirty="0" smtClean="0"/>
          </a:p>
          <a:p>
            <a:pPr lvl="1"/>
            <a:r>
              <a:rPr lang="en-US" dirty="0" err="1" smtClean="0"/>
              <a:t>Geç</a:t>
            </a:r>
            <a:r>
              <a:rPr lang="en-US" dirty="0" smtClean="0"/>
              <a:t> </a:t>
            </a:r>
            <a:r>
              <a:rPr lang="en-US" dirty="0" err="1" smtClean="0"/>
              <a:t>sekelleri</a:t>
            </a:r>
            <a:r>
              <a:rPr lang="en-US" dirty="0" smtClean="0"/>
              <a:t>  </a:t>
            </a:r>
            <a:r>
              <a:rPr lang="en-US" dirty="0" err="1" smtClean="0"/>
              <a:t>göstermede</a:t>
            </a:r>
            <a:r>
              <a:rPr lang="en-US" dirty="0" smtClean="0"/>
              <a:t> </a:t>
            </a:r>
            <a:r>
              <a:rPr lang="tr-TR" dirty="0" err="1"/>
              <a:t>heksametil</a:t>
            </a:r>
            <a:r>
              <a:rPr lang="tr-TR" dirty="0"/>
              <a:t> </a:t>
            </a:r>
            <a:r>
              <a:rPr lang="tr-TR" dirty="0" err="1"/>
              <a:t>propilen</a:t>
            </a:r>
            <a:r>
              <a:rPr lang="tr-TR" dirty="0"/>
              <a:t> amin </a:t>
            </a:r>
            <a:r>
              <a:rPr lang="tr-TR" dirty="0" err="1"/>
              <a:t>oksamin</a:t>
            </a:r>
            <a:r>
              <a:rPr lang="tr-TR" dirty="0"/>
              <a:t> (HMPAo-Tc99) ile </a:t>
            </a:r>
            <a:r>
              <a:rPr lang="en-US" dirty="0" smtClean="0"/>
              <a:t>Single</a:t>
            </a:r>
            <a:r>
              <a:rPr lang="en-US" dirty="0"/>
              <a:t>-photon emission CT (SPECT), </a:t>
            </a:r>
            <a:r>
              <a:rPr lang="tr-TR" dirty="0" smtClean="0"/>
              <a:t>EEG</a:t>
            </a:r>
            <a:r>
              <a:rPr lang="en-US" dirty="0" smtClean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kantitatif</a:t>
            </a:r>
            <a:r>
              <a:rPr lang="en-US" dirty="0"/>
              <a:t> MRG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iyi</a:t>
            </a:r>
            <a:r>
              <a:rPr lang="en-US" dirty="0" smtClean="0"/>
              <a:t> </a:t>
            </a:r>
            <a:r>
              <a:rPr lang="en-US" dirty="0" err="1" smtClean="0"/>
              <a:t>sonuç</a:t>
            </a:r>
            <a:r>
              <a:rPr lang="en-US" dirty="0" smtClean="0"/>
              <a:t> </a:t>
            </a:r>
            <a:r>
              <a:rPr lang="en-US" dirty="0" err="1" smtClean="0"/>
              <a:t>verebilir</a:t>
            </a:r>
            <a:r>
              <a:rPr lang="tr-TR" dirty="0" smtClean="0"/>
              <a:t> </a:t>
            </a:r>
            <a:endParaRPr lang="tr-T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48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41300"/>
            <a:ext cx="6553200" cy="563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5778818" y="6065838"/>
            <a:ext cx="3205162" cy="576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r>
              <a:rPr lang="tr-TR" sz="1200" dirty="0" err="1"/>
              <a:t>Chang</a:t>
            </a:r>
            <a:r>
              <a:rPr lang="tr-TR" sz="1200" dirty="0"/>
              <a:t> CC, et al. Brain 2011:134:3632-46</a:t>
            </a:r>
          </a:p>
        </p:txBody>
      </p:sp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2051050" y="5949950"/>
            <a:ext cx="39035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tr-TR" dirty="0" smtClean="0"/>
              <a:t>Şekil. </a:t>
            </a:r>
            <a:r>
              <a:rPr lang="tr-TR" dirty="0" err="1"/>
              <a:t>Globus</a:t>
            </a:r>
            <a:r>
              <a:rPr lang="tr-TR" dirty="0"/>
              <a:t> </a:t>
            </a:r>
            <a:r>
              <a:rPr lang="tr-TR" dirty="0" err="1"/>
              <a:t>pallidus</a:t>
            </a:r>
            <a:r>
              <a:rPr lang="tr-TR" dirty="0"/>
              <a:t> lezyonları (BT)</a:t>
            </a:r>
          </a:p>
        </p:txBody>
      </p:sp>
    </p:spTree>
    <p:extLst>
      <p:ext uri="{BB962C8B-B14F-4D97-AF65-F5344CB8AC3E}">
        <p14:creationId xmlns:p14="http://schemas.microsoft.com/office/powerpoint/2010/main" val="772745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244158"/>
            <a:ext cx="8506487" cy="133985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2010 </a:t>
            </a:r>
            <a:r>
              <a:rPr lang="en-US" sz="4000" dirty="0" err="1" smtClean="0">
                <a:solidFill>
                  <a:schemeClr val="tx1"/>
                </a:solidFill>
              </a:rPr>
              <a:t>yılı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Türkiye’de</a:t>
            </a:r>
            <a:r>
              <a:rPr lang="en-US" sz="4000" dirty="0" smtClean="0">
                <a:solidFill>
                  <a:schemeClr val="tx1"/>
                </a:solidFill>
              </a:rPr>
              <a:t> CO </a:t>
            </a:r>
            <a:r>
              <a:rPr lang="en-US" sz="4000" dirty="0" err="1" smtClean="0">
                <a:solidFill>
                  <a:schemeClr val="tx1"/>
                </a:solidFill>
              </a:rPr>
              <a:t>zehirlenmeleri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641" y="1480834"/>
            <a:ext cx="5432617" cy="417735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95313" y="6054637"/>
            <a:ext cx="743121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err="1" smtClean="0"/>
              <a:t>Metin</a:t>
            </a:r>
            <a:r>
              <a:rPr lang="en-US" sz="1200" dirty="0" smtClean="0"/>
              <a:t> S, </a:t>
            </a:r>
            <a:r>
              <a:rPr lang="en-US" sz="1200" dirty="0" err="1" smtClean="0"/>
              <a:t>Yıldız</a:t>
            </a:r>
            <a:r>
              <a:rPr lang="en-US" sz="1200" dirty="0" smtClean="0"/>
              <a:t> Ş, </a:t>
            </a:r>
            <a:r>
              <a:rPr lang="en-US" sz="1200" dirty="0" err="1" smtClean="0"/>
              <a:t>Çakmak</a:t>
            </a:r>
            <a:r>
              <a:rPr lang="en-US" sz="1200" dirty="0" smtClean="0"/>
              <a:t> T, </a:t>
            </a:r>
            <a:r>
              <a:rPr lang="en-US" sz="1200" dirty="0" err="1" smtClean="0"/>
              <a:t>Demirbas</a:t>
            </a:r>
            <a:r>
              <a:rPr lang="en-US" sz="1200" dirty="0" smtClean="0"/>
              <a:t> Ş. </a:t>
            </a:r>
            <a:r>
              <a:rPr lang="da-DK" sz="1200" dirty="0" smtClean="0"/>
              <a:t>TAF </a:t>
            </a:r>
            <a:r>
              <a:rPr lang="da-DK" sz="1200" dirty="0" err="1"/>
              <a:t>Prev</a:t>
            </a:r>
            <a:r>
              <a:rPr lang="da-DK" sz="1200" dirty="0"/>
              <a:t> Med Bull 2011; 10(5): 587-592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6114291" y="1573852"/>
            <a:ext cx="2712236" cy="4514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2000" dirty="0" smtClean="0"/>
              <a:t>T.C. S.B. </a:t>
            </a:r>
            <a:r>
              <a:rPr lang="en-US" sz="2000" dirty="0" err="1" smtClean="0"/>
              <a:t>Tedavi</a:t>
            </a:r>
            <a:r>
              <a:rPr lang="en-US" sz="2000" dirty="0" smtClean="0"/>
              <a:t> </a:t>
            </a:r>
            <a:r>
              <a:rPr lang="en-US" sz="2000" dirty="0" err="1" smtClean="0"/>
              <a:t>Hizmetleri</a:t>
            </a:r>
            <a:r>
              <a:rPr lang="en-US" sz="2000" dirty="0" smtClean="0"/>
              <a:t> </a:t>
            </a:r>
            <a:r>
              <a:rPr lang="en-US" sz="2000" dirty="0" err="1" smtClean="0"/>
              <a:t>Genel</a:t>
            </a:r>
            <a:r>
              <a:rPr lang="en-US" sz="2000" dirty="0" smtClean="0"/>
              <a:t> </a:t>
            </a:r>
            <a:r>
              <a:rPr lang="en-US" sz="2000" dirty="0" err="1" smtClean="0"/>
              <a:t>Müdürlüğü</a:t>
            </a:r>
            <a:r>
              <a:rPr lang="en-US" sz="2000" dirty="0" smtClean="0"/>
              <a:t> </a:t>
            </a:r>
            <a:r>
              <a:rPr lang="en-US" sz="2000" dirty="0" err="1" smtClean="0"/>
              <a:t>verileri</a:t>
            </a:r>
            <a:endParaRPr lang="en-US" sz="2000" dirty="0" smtClean="0"/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2000" dirty="0" err="1" smtClean="0"/>
              <a:t>Toplam</a:t>
            </a:r>
            <a:r>
              <a:rPr lang="en-US" sz="2000" dirty="0" smtClean="0"/>
              <a:t>: </a:t>
            </a:r>
            <a:r>
              <a:rPr lang="en-US" sz="2000" b="1" dirty="0" smtClean="0">
                <a:solidFill>
                  <a:srgbClr val="0000FF"/>
                </a:solidFill>
              </a:rPr>
              <a:t>10.154</a:t>
            </a:r>
            <a:r>
              <a:rPr lang="en-US" sz="2000" dirty="0" smtClean="0"/>
              <a:t> </a:t>
            </a:r>
            <a:r>
              <a:rPr lang="en-US" sz="2000" dirty="0" err="1" smtClean="0"/>
              <a:t>olgu</a:t>
            </a:r>
            <a:r>
              <a:rPr lang="en-US" sz="2000" dirty="0" smtClean="0"/>
              <a:t> (y</a:t>
            </a:r>
            <a:r>
              <a:rPr lang="tr-TR" sz="2000" dirty="0" smtClean="0"/>
              <a:t>üz</a:t>
            </a:r>
            <a:r>
              <a:rPr lang="en-US" sz="2000" dirty="0" smtClean="0"/>
              <a:t> </a:t>
            </a:r>
            <a:r>
              <a:rPr lang="en-US" sz="2000" dirty="0" err="1"/>
              <a:t>binde</a:t>
            </a:r>
            <a:r>
              <a:rPr lang="en-US" sz="2000" dirty="0"/>
              <a:t> 14)</a:t>
            </a:r>
            <a:endParaRPr lang="en-US" sz="2000" dirty="0" smtClean="0"/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2000" b="1" dirty="0" err="1" smtClean="0">
                <a:solidFill>
                  <a:srgbClr val="0000FF"/>
                </a:solidFill>
              </a:rPr>
              <a:t>Ölüm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</a:rPr>
              <a:t>Oranı</a:t>
            </a:r>
            <a:r>
              <a:rPr lang="en-US" sz="2000" b="1" dirty="0" smtClean="0">
                <a:solidFill>
                  <a:srgbClr val="0000FF"/>
                </a:solidFill>
              </a:rPr>
              <a:t>: %39</a:t>
            </a:r>
            <a:endParaRPr lang="en-US" sz="2000" b="1" dirty="0">
              <a:solidFill>
                <a:srgbClr val="0000FF"/>
              </a:solidFill>
            </a:endParaRP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2000" dirty="0" err="1" smtClean="0">
                <a:solidFill>
                  <a:srgbClr val="0000FF"/>
                </a:solidFill>
              </a:rPr>
              <a:t>Olguların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>
                <a:solidFill>
                  <a:srgbClr val="0000FF"/>
                </a:solidFill>
              </a:rPr>
              <a:t>%46,5’</a:t>
            </a:r>
            <a:r>
              <a:rPr lang="en-US" sz="2000" dirty="0" smtClean="0">
                <a:solidFill>
                  <a:srgbClr val="0000FF"/>
                </a:solidFill>
              </a:rPr>
              <a:t>i soba </a:t>
            </a:r>
            <a:r>
              <a:rPr lang="en-US" sz="2000" dirty="0" err="1" smtClean="0">
                <a:solidFill>
                  <a:srgbClr val="0000FF"/>
                </a:solidFill>
              </a:rPr>
              <a:t>zehirlenmesi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tr-TR" sz="2000" dirty="0" smtClean="0"/>
              <a:t>Ölümlerin</a:t>
            </a:r>
            <a:r>
              <a:rPr lang="en-US" sz="2000" dirty="0" smtClean="0"/>
              <a:t> </a:t>
            </a:r>
            <a:r>
              <a:rPr lang="en-US" sz="2000" dirty="0" err="1"/>
              <a:t>ise</a:t>
            </a:r>
            <a:r>
              <a:rPr lang="en-US" sz="2000" dirty="0"/>
              <a:t> %46,1’i </a:t>
            </a:r>
            <a:r>
              <a:rPr lang="en-US" sz="2000" dirty="0" smtClean="0"/>
              <a:t>soba </a:t>
            </a:r>
            <a:r>
              <a:rPr lang="en-US" sz="2000" dirty="0" err="1" smtClean="0"/>
              <a:t>zehirlenmesi</a:t>
            </a:r>
            <a:endParaRPr lang="en-US" sz="2000" dirty="0"/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842452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ChangeArrowheads="1"/>
          </p:cNvSpPr>
          <p:nvPr/>
        </p:nvSpPr>
        <p:spPr bwMode="auto">
          <a:xfrm>
            <a:off x="2124075" y="6182043"/>
            <a:ext cx="4824413" cy="4587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tr-TR" sz="1800" dirty="0" smtClean="0"/>
              <a:t>Şekil. </a:t>
            </a:r>
            <a:r>
              <a:rPr lang="tr-TR" sz="1800" dirty="0"/>
              <a:t>CO Zehirlenmesinde </a:t>
            </a:r>
            <a:r>
              <a:rPr lang="tr-TR" sz="1800" dirty="0" err="1"/>
              <a:t>Kraniyal</a:t>
            </a:r>
            <a:r>
              <a:rPr lang="tr-TR" sz="1800" dirty="0"/>
              <a:t> MR bulguları</a:t>
            </a:r>
          </a:p>
        </p:txBody>
      </p:sp>
      <p:sp>
        <p:nvSpPr>
          <p:cNvPr id="21507" name="Rectangle 8"/>
          <p:cNvSpPr>
            <a:spLocks noChangeArrowheads="1"/>
          </p:cNvSpPr>
          <p:nvPr/>
        </p:nvSpPr>
        <p:spPr bwMode="auto">
          <a:xfrm>
            <a:off x="7746365" y="6077268"/>
            <a:ext cx="1152525" cy="576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tr-TR" sz="1200" dirty="0" err="1"/>
              <a:t>Weaver</a:t>
            </a:r>
            <a:r>
              <a:rPr lang="tr-TR" sz="1200" dirty="0"/>
              <a:t> LK. </a:t>
            </a:r>
          </a:p>
          <a:p>
            <a:pPr algn="ctr"/>
            <a:r>
              <a:rPr lang="tr-TR" sz="1200" dirty="0"/>
              <a:t>N </a:t>
            </a:r>
            <a:r>
              <a:rPr lang="tr-TR" sz="1200" dirty="0" err="1"/>
              <a:t>Engl</a:t>
            </a:r>
            <a:r>
              <a:rPr lang="tr-TR" sz="1200" dirty="0"/>
              <a:t> J </a:t>
            </a:r>
            <a:r>
              <a:rPr lang="tr-TR" sz="1200" dirty="0" err="1"/>
              <a:t>Med</a:t>
            </a:r>
            <a:r>
              <a:rPr lang="tr-TR" sz="1200" dirty="0"/>
              <a:t> </a:t>
            </a:r>
          </a:p>
          <a:p>
            <a:pPr algn="ctr"/>
            <a:r>
              <a:rPr lang="tr-TR" sz="1200" dirty="0"/>
              <a:t>2009;360:1217-25 </a:t>
            </a:r>
          </a:p>
        </p:txBody>
      </p:sp>
      <p:pic>
        <p:nvPicPr>
          <p:cNvPr id="21508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25" y="304800"/>
            <a:ext cx="5905500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7659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Ayırıcı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Tanı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sz="3600" dirty="0" err="1" smtClean="0"/>
              <a:t>Gribal</a:t>
            </a:r>
            <a:r>
              <a:rPr lang="en-US" sz="3600" dirty="0" smtClean="0"/>
              <a:t> </a:t>
            </a:r>
            <a:r>
              <a:rPr lang="en-US" sz="3600" dirty="0" err="1" smtClean="0"/>
              <a:t>enfeksiyon</a:t>
            </a:r>
            <a:endParaRPr lang="en-US" sz="3600" dirty="0" smtClean="0"/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sz="3600" dirty="0" err="1" smtClean="0"/>
              <a:t>Besin</a:t>
            </a:r>
            <a:r>
              <a:rPr lang="en-US" sz="3600" dirty="0" smtClean="0"/>
              <a:t> </a:t>
            </a:r>
            <a:r>
              <a:rPr lang="en-US" sz="3600" dirty="0" err="1" smtClean="0"/>
              <a:t>zehirlenmesi</a:t>
            </a:r>
            <a:r>
              <a:rPr lang="en-US" sz="3600" dirty="0" smtClean="0">
                <a:solidFill>
                  <a:srgbClr val="000000"/>
                </a:solidFill>
              </a:rPr>
              <a:t>, </a:t>
            </a:r>
            <a:r>
              <a:rPr lang="en-US" sz="3600" dirty="0" err="1"/>
              <a:t>g</a:t>
            </a:r>
            <a:r>
              <a:rPr lang="en-US" sz="3600" dirty="0" err="1" smtClean="0"/>
              <a:t>astroenterit</a:t>
            </a:r>
            <a:r>
              <a:rPr lang="en-US" sz="3600" dirty="0" smtClean="0"/>
              <a:t>, </a:t>
            </a:r>
            <a:r>
              <a:rPr lang="en-US" sz="3600" dirty="0" err="1" smtClean="0"/>
              <a:t>akut</a:t>
            </a:r>
            <a:r>
              <a:rPr lang="en-US" sz="3600" dirty="0" smtClean="0"/>
              <a:t> </a:t>
            </a:r>
            <a:r>
              <a:rPr lang="en-US" sz="3600" dirty="0" err="1" smtClean="0"/>
              <a:t>batın</a:t>
            </a:r>
            <a:endParaRPr lang="en-US" sz="3600" dirty="0" smtClean="0"/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sz="3600" dirty="0" err="1" smtClean="0"/>
              <a:t>Somatiform</a:t>
            </a:r>
            <a:r>
              <a:rPr lang="en-US" sz="3600" dirty="0" smtClean="0"/>
              <a:t> </a:t>
            </a:r>
            <a:r>
              <a:rPr lang="en-US" sz="3600" dirty="0" err="1" smtClean="0"/>
              <a:t>bozukluk</a:t>
            </a:r>
            <a:r>
              <a:rPr lang="en-US" sz="3600" dirty="0" smtClean="0"/>
              <a:t>, </a:t>
            </a:r>
            <a:r>
              <a:rPr lang="en-US" sz="3600" dirty="0" err="1" smtClean="0"/>
              <a:t>anksiyete</a:t>
            </a:r>
            <a:r>
              <a:rPr lang="en-US" sz="3600" dirty="0" smtClean="0"/>
              <a:t>, </a:t>
            </a:r>
            <a:r>
              <a:rPr lang="en-US" sz="3600" dirty="0" err="1" smtClean="0"/>
              <a:t>depresyon</a:t>
            </a:r>
            <a:endParaRPr lang="en-US" sz="3600" dirty="0" smtClean="0"/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sz="3600" dirty="0" err="1" smtClean="0"/>
              <a:t>İlaç</a:t>
            </a:r>
            <a:r>
              <a:rPr lang="en-US" sz="3600" dirty="0" smtClean="0"/>
              <a:t> </a:t>
            </a:r>
            <a:r>
              <a:rPr lang="en-US" sz="3600" dirty="0" err="1" smtClean="0"/>
              <a:t>zehirlenmeleri</a:t>
            </a:r>
            <a:r>
              <a:rPr lang="en-US" sz="3600" dirty="0" smtClean="0"/>
              <a:t>, </a:t>
            </a:r>
            <a:r>
              <a:rPr lang="en-US" sz="3600" dirty="0" err="1" smtClean="0"/>
              <a:t>alkol</a:t>
            </a:r>
            <a:r>
              <a:rPr lang="en-US" sz="3600" dirty="0" smtClean="0"/>
              <a:t> </a:t>
            </a:r>
            <a:r>
              <a:rPr lang="en-US" sz="3600" dirty="0" err="1" smtClean="0"/>
              <a:t>ve</a:t>
            </a:r>
            <a:r>
              <a:rPr lang="en-US" sz="3600" dirty="0" smtClean="0"/>
              <a:t> </a:t>
            </a:r>
            <a:r>
              <a:rPr lang="en-US" sz="3600" dirty="0" err="1" smtClean="0"/>
              <a:t>etilen</a:t>
            </a:r>
            <a:r>
              <a:rPr lang="en-US" sz="3600" dirty="0" smtClean="0"/>
              <a:t> </a:t>
            </a:r>
            <a:r>
              <a:rPr lang="en-US" sz="3600" dirty="0" err="1" smtClean="0"/>
              <a:t>glikol</a:t>
            </a:r>
            <a:r>
              <a:rPr lang="en-US" sz="3600" dirty="0" smtClean="0"/>
              <a:t> </a:t>
            </a:r>
            <a:r>
              <a:rPr lang="en-US" sz="3600" dirty="0" err="1" smtClean="0"/>
              <a:t>toksikasyonu</a:t>
            </a:r>
            <a:endParaRPr lang="en-US" sz="3600" dirty="0" smtClean="0"/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sz="3600" dirty="0" err="1" smtClean="0"/>
              <a:t>Serebrovasküler</a:t>
            </a:r>
            <a:r>
              <a:rPr lang="en-US" sz="3600" dirty="0" smtClean="0"/>
              <a:t> </a:t>
            </a:r>
            <a:r>
              <a:rPr lang="en-US" sz="3600" dirty="0" err="1" smtClean="0"/>
              <a:t>hastalıklar</a:t>
            </a:r>
            <a:r>
              <a:rPr lang="en-US" sz="3600" dirty="0" smtClean="0"/>
              <a:t>, </a:t>
            </a:r>
            <a:r>
              <a:rPr lang="en-US" sz="3600" dirty="0" err="1" smtClean="0"/>
              <a:t>menenjit</a:t>
            </a:r>
            <a:r>
              <a:rPr lang="en-US" sz="3600" dirty="0" smtClean="0"/>
              <a:t>, </a:t>
            </a:r>
            <a:r>
              <a:rPr lang="en-US" sz="3600" dirty="0" err="1" smtClean="0"/>
              <a:t>ensefalit</a:t>
            </a:r>
            <a:r>
              <a:rPr lang="en-US" sz="3600" dirty="0" smtClean="0"/>
              <a:t>, </a:t>
            </a:r>
            <a:r>
              <a:rPr lang="en-US" sz="3600" dirty="0" err="1" smtClean="0"/>
              <a:t>parkinsonizm</a:t>
            </a:r>
            <a:r>
              <a:rPr lang="en-US" sz="3600" dirty="0" smtClean="0"/>
              <a:t>, </a:t>
            </a:r>
            <a:r>
              <a:rPr lang="en-US" sz="3600" dirty="0" err="1" smtClean="0"/>
              <a:t>kafa</a:t>
            </a:r>
            <a:r>
              <a:rPr lang="en-US" sz="3600" dirty="0" smtClean="0"/>
              <a:t> </a:t>
            </a:r>
            <a:r>
              <a:rPr lang="en-US" sz="3600" dirty="0" err="1" smtClean="0"/>
              <a:t>travması</a:t>
            </a:r>
            <a:r>
              <a:rPr lang="en-US" sz="3600" dirty="0" smtClean="0"/>
              <a:t>, </a:t>
            </a:r>
            <a:r>
              <a:rPr lang="en-US" sz="3600" dirty="0" err="1" smtClean="0"/>
              <a:t>akut</a:t>
            </a:r>
            <a:r>
              <a:rPr lang="en-US" sz="3600" dirty="0" smtClean="0"/>
              <a:t> </a:t>
            </a:r>
            <a:r>
              <a:rPr lang="en-US" sz="3600" dirty="0" err="1" smtClean="0"/>
              <a:t>konfüzyon</a:t>
            </a:r>
            <a:r>
              <a:rPr lang="en-US" sz="3600" dirty="0" smtClean="0"/>
              <a:t> </a:t>
            </a:r>
            <a:r>
              <a:rPr lang="en-US" sz="3600" dirty="0" err="1" smtClean="0"/>
              <a:t>ve</a:t>
            </a:r>
            <a:r>
              <a:rPr lang="en-US" sz="3600" dirty="0" smtClean="0"/>
              <a:t> </a:t>
            </a:r>
            <a:r>
              <a:rPr lang="en-US" sz="3600" dirty="0" err="1" smtClean="0"/>
              <a:t>hiperventilasyon</a:t>
            </a:r>
            <a:r>
              <a:rPr lang="en-US" sz="3600" dirty="0" smtClean="0"/>
              <a:t> </a:t>
            </a:r>
            <a:r>
              <a:rPr lang="en-US" sz="3600" dirty="0" err="1" smtClean="0"/>
              <a:t>sendromu</a:t>
            </a:r>
            <a:endParaRPr lang="en-US" sz="3600" dirty="0" smtClean="0"/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sz="3600" dirty="0" err="1" smtClean="0"/>
              <a:t>Kalp</a:t>
            </a:r>
            <a:r>
              <a:rPr lang="en-US" sz="3600" dirty="0" smtClean="0"/>
              <a:t> </a:t>
            </a:r>
            <a:r>
              <a:rPr lang="en-US" sz="3600" dirty="0" err="1" smtClean="0"/>
              <a:t>hastalıkları</a:t>
            </a:r>
            <a:r>
              <a:rPr lang="en-US" sz="3600" dirty="0" smtClean="0"/>
              <a:t>, </a:t>
            </a:r>
            <a:r>
              <a:rPr lang="en-US" sz="3600" dirty="0" err="1" smtClean="0"/>
              <a:t>aritmiler</a:t>
            </a:r>
            <a:endParaRPr lang="en-US" sz="3600" dirty="0" smtClean="0"/>
          </a:p>
          <a:p>
            <a:pPr>
              <a:lnSpc>
                <a:spcPct val="120000"/>
              </a:lnSpc>
              <a:spcBef>
                <a:spcPts val="800"/>
              </a:spcBef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3678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Kronik CO zehirlenmesi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Sigara içenler</a:t>
            </a:r>
          </a:p>
          <a:p>
            <a:r>
              <a:rPr lang="tr-TR" dirty="0" smtClean="0"/>
              <a:t>Kamyon ve TIR şoförleri</a:t>
            </a:r>
          </a:p>
          <a:p>
            <a:r>
              <a:rPr lang="tr-TR" dirty="0" smtClean="0"/>
              <a:t>Uzun ve havalandırma sistemleri yetersiz olan tünellerde çalışan işçiler</a:t>
            </a:r>
          </a:p>
          <a:p>
            <a:r>
              <a:rPr lang="tr-TR" dirty="0" smtClean="0"/>
              <a:t>Kapalı otoparklarda çalışan görevliler </a:t>
            </a:r>
          </a:p>
          <a:p>
            <a:r>
              <a:rPr lang="tr-TR" dirty="0" smtClean="0"/>
              <a:t>Metilen </a:t>
            </a:r>
            <a:r>
              <a:rPr lang="tr-TR" dirty="0" err="1" smtClean="0"/>
              <a:t>klorid</a:t>
            </a:r>
            <a:r>
              <a:rPr lang="tr-TR" dirty="0" smtClean="0"/>
              <a:t> içeren maddeyle boyanmış renkli ışık ampullerle aydınlatılan mekanlarda uzun süre kalanlar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43804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Kronik Zehirlenme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sz="3600" dirty="0" smtClean="0"/>
              <a:t>Göğüs ağrısı</a:t>
            </a:r>
          </a:p>
          <a:p>
            <a:r>
              <a:rPr lang="tr-TR" sz="3600" dirty="0" err="1" smtClean="0"/>
              <a:t>Dispne</a:t>
            </a:r>
            <a:endParaRPr lang="tr-TR" sz="3600" dirty="0" smtClean="0"/>
          </a:p>
          <a:p>
            <a:r>
              <a:rPr lang="tr-TR" sz="3600" dirty="0" smtClean="0"/>
              <a:t>Yorgunluk</a:t>
            </a:r>
          </a:p>
          <a:p>
            <a:r>
              <a:rPr lang="tr-TR" sz="3600" dirty="0" smtClean="0"/>
              <a:t>Baş ağrısı</a:t>
            </a:r>
          </a:p>
          <a:p>
            <a:r>
              <a:rPr lang="tr-TR" sz="3600" dirty="0" smtClean="0"/>
              <a:t>Azalmış egzersiz kapasitesi</a:t>
            </a:r>
          </a:p>
          <a:p>
            <a:r>
              <a:rPr lang="tr-TR" sz="3600" dirty="0" smtClean="0"/>
              <a:t>Kognitif fonksiyonlarda bozulma</a:t>
            </a:r>
          </a:p>
          <a:p>
            <a:r>
              <a:rPr lang="tr-TR" sz="3600" dirty="0" err="1" smtClean="0"/>
              <a:t>Nöropsişik</a:t>
            </a:r>
            <a:r>
              <a:rPr lang="tr-TR" sz="3600" dirty="0" smtClean="0"/>
              <a:t> semptomlar</a:t>
            </a:r>
          </a:p>
          <a:p>
            <a:endParaRPr lang="tr-TR" sz="3600" dirty="0" smtClean="0"/>
          </a:p>
        </p:txBody>
      </p:sp>
    </p:spTree>
    <p:extLst>
      <p:ext uri="{BB962C8B-B14F-4D97-AF65-F5344CB8AC3E}">
        <p14:creationId xmlns:p14="http://schemas.microsoft.com/office/powerpoint/2010/main" val="2485921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Tedavi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276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Olay yerinde müdahale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tr-TR" dirty="0" smtClean="0"/>
              <a:t>Olaya </a:t>
            </a:r>
            <a:r>
              <a:rPr lang="tr-TR" dirty="0"/>
              <a:t>m</a:t>
            </a:r>
            <a:r>
              <a:rPr lang="tr-TR" dirty="0" smtClean="0"/>
              <a:t>üdahale eden önce kendini korumalı</a:t>
            </a:r>
          </a:p>
          <a:p>
            <a:pPr lvl="1">
              <a:lnSpc>
                <a:spcPct val="90000"/>
              </a:lnSpc>
            </a:pPr>
            <a:r>
              <a:rPr lang="tr-TR" dirty="0" smtClean="0"/>
              <a:t>Maske ve koruyucu ekipman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tr-TR" dirty="0" smtClean="0"/>
              <a:t>Pencere ve kapılar açılmalı, gerekirse kırılmalı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tr-TR" dirty="0" smtClean="0"/>
              <a:t>Hasta hemen ortamdan uzaklaştırılmalı 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tr-TR" dirty="0" smtClean="0"/>
              <a:t>Açık havaya taşınmalı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tr-TR" dirty="0" smtClean="0"/>
              <a:t>En aşağı düzeye yatırılmalı (PaO</a:t>
            </a:r>
            <a:r>
              <a:rPr lang="tr-TR" baseline="-25000" dirty="0" smtClean="0"/>
              <a:t>2</a:t>
            </a:r>
            <a:r>
              <a:rPr lang="tr-TR" dirty="0" smtClean="0"/>
              <a:t> daha yüksek)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tr-TR" dirty="0" smtClean="0"/>
              <a:t>Hareket ettirilmemeli (O</a:t>
            </a:r>
            <a:r>
              <a:rPr lang="tr-TR" baseline="-25000" dirty="0" smtClean="0"/>
              <a:t>2</a:t>
            </a:r>
            <a:r>
              <a:rPr lang="tr-TR" dirty="0" smtClean="0"/>
              <a:t> ihtiyacını artırma)  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tr-TR" dirty="0" smtClean="0"/>
              <a:t>Havayolu açıklığı kontrol edilmeli, sağlanmalı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tr-TR" dirty="0" smtClean="0"/>
              <a:t>Gerekiyorsa kalp akciğer canlandırması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tr-TR" dirty="0" smtClean="0"/>
              <a:t>Olabildiğince yüksek fraksiyonda O</a:t>
            </a:r>
            <a:r>
              <a:rPr lang="tr-TR" baseline="-25000" dirty="0" smtClean="0"/>
              <a:t>2 </a:t>
            </a:r>
            <a:r>
              <a:rPr lang="tr-TR" dirty="0" smtClean="0"/>
              <a:t>verilmeli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tr-TR" dirty="0" smtClean="0"/>
              <a:t>Hastanın transportu sırasında sürekli oksijen verilmeli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24871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Acilde Tedavi: Hafif Olgu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10940" y="1897903"/>
            <a:ext cx="8233432" cy="4350578"/>
          </a:xfrm>
          <a:noFill/>
        </p:spPr>
        <p:txBody>
          <a:bodyPr>
            <a:noAutofit/>
          </a:bodyPr>
          <a:lstStyle/>
          <a:p>
            <a:r>
              <a:rPr lang="tr-TR" sz="2800" dirty="0" smtClean="0">
                <a:solidFill>
                  <a:schemeClr val="tx1"/>
                </a:solidFill>
              </a:rPr>
              <a:t>Bulantı, baş ağrısı, baş dönmesi, yorgunluk, güçsüzlük, grip benzeri semptomlar</a:t>
            </a:r>
          </a:p>
          <a:p>
            <a:pPr lvl="1"/>
            <a:r>
              <a:rPr lang="tr-TR" sz="2400" dirty="0" err="1">
                <a:solidFill>
                  <a:schemeClr val="tx1"/>
                </a:solidFill>
              </a:rPr>
              <a:t>R</a:t>
            </a:r>
            <a:r>
              <a:rPr lang="tr-TR" sz="2400" dirty="0" err="1" smtClean="0">
                <a:solidFill>
                  <a:schemeClr val="tx1"/>
                </a:solidFill>
              </a:rPr>
              <a:t>eservuarlı</a:t>
            </a:r>
            <a:r>
              <a:rPr lang="tr-TR" sz="2400" dirty="0" smtClean="0">
                <a:solidFill>
                  <a:schemeClr val="tx1"/>
                </a:solidFill>
              </a:rPr>
              <a:t> </a:t>
            </a:r>
            <a:r>
              <a:rPr lang="tr-TR" sz="2400" dirty="0" err="1">
                <a:solidFill>
                  <a:schemeClr val="tx1"/>
                </a:solidFill>
              </a:rPr>
              <a:t>nonrebreathing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smtClean="0">
                <a:solidFill>
                  <a:schemeClr val="tx1"/>
                </a:solidFill>
              </a:rPr>
              <a:t>maske ile %100 normal basınçlı oksijen (NBO) ile 4 saat izlem</a:t>
            </a:r>
          </a:p>
          <a:p>
            <a:pPr lvl="1"/>
            <a:r>
              <a:rPr lang="tr-TR" sz="2400" dirty="0" smtClean="0">
                <a:solidFill>
                  <a:schemeClr val="tx1"/>
                </a:solidFill>
              </a:rPr>
              <a:t>NBO tedavisine rağmen 4 saatte semptomlar çözülmüyorsa başka açıklayıcı olası bir neden yoksa, yüksek basınçlı oksijen (HBO) ve ileri nörolojik değerlendirme</a:t>
            </a:r>
          </a:p>
          <a:p>
            <a:pPr lvl="1"/>
            <a:r>
              <a:rPr lang="tr-TR" sz="2400" dirty="0" smtClean="0">
                <a:solidFill>
                  <a:schemeClr val="tx1"/>
                </a:solidFill>
              </a:rPr>
              <a:t>İyileşenler geç etkiler konusunda uyarılmalı ve ayaktan kontrollere çağırılmalı</a:t>
            </a:r>
            <a:endParaRPr lang="tr-T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286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Ağır Olgu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tr-TR" dirty="0" smtClean="0"/>
              <a:t>Bilinç kaybı, </a:t>
            </a:r>
            <a:r>
              <a:rPr lang="tr-TR" dirty="0" err="1" smtClean="0"/>
              <a:t>konfüzyon</a:t>
            </a:r>
            <a:r>
              <a:rPr lang="tr-TR" dirty="0" smtClean="0"/>
              <a:t>, amnezi, </a:t>
            </a:r>
            <a:r>
              <a:rPr lang="tr-TR" dirty="0" err="1" smtClean="0"/>
              <a:t>fokal</a:t>
            </a:r>
            <a:r>
              <a:rPr lang="tr-TR" dirty="0" smtClean="0"/>
              <a:t> nörolojik değişiklikler ve </a:t>
            </a:r>
            <a:r>
              <a:rPr lang="tr-TR" dirty="0" err="1" smtClean="0"/>
              <a:t>myokard</a:t>
            </a:r>
            <a:r>
              <a:rPr lang="tr-TR" dirty="0" smtClean="0"/>
              <a:t> </a:t>
            </a:r>
            <a:r>
              <a:rPr lang="tr-TR" dirty="0" err="1" smtClean="0"/>
              <a:t>iskemisi</a:t>
            </a:r>
            <a:r>
              <a:rPr lang="tr-TR" dirty="0" smtClean="0"/>
              <a:t> gibi bulgular varsa HBO başlanmalı</a:t>
            </a:r>
          </a:p>
          <a:p>
            <a:pPr lvl="1"/>
            <a:r>
              <a:rPr lang="tr-TR" dirty="0" smtClean="0"/>
              <a:t>HBO 2.4-2.8 atm. </a:t>
            </a:r>
            <a:r>
              <a:rPr lang="tr-TR" dirty="0" err="1" smtClean="0"/>
              <a:t>basınçda</a:t>
            </a:r>
            <a:r>
              <a:rPr lang="tr-TR" dirty="0" smtClean="0"/>
              <a:t> %100 oksijen şeklinde 90 </a:t>
            </a:r>
            <a:r>
              <a:rPr lang="tr-TR" dirty="0" err="1" smtClean="0"/>
              <a:t>dk</a:t>
            </a:r>
            <a:endParaRPr lang="tr-TR" dirty="0" smtClean="0"/>
          </a:p>
          <a:p>
            <a:pPr lvl="1"/>
            <a:r>
              <a:rPr lang="tr-TR" dirty="0" err="1"/>
              <a:t>P</a:t>
            </a:r>
            <a:r>
              <a:rPr lang="tr-TR" dirty="0" err="1" smtClean="0"/>
              <a:t>ersistan</a:t>
            </a:r>
            <a:r>
              <a:rPr lang="tr-TR" dirty="0" smtClean="0"/>
              <a:t> tabloda her 24 saatte bir veya iki tedavi</a:t>
            </a:r>
          </a:p>
          <a:p>
            <a:pPr lvl="1"/>
            <a:r>
              <a:rPr lang="tr-TR" dirty="0" smtClean="0"/>
              <a:t>Solunum desteğine gereksinimi olan hastalara ise </a:t>
            </a:r>
            <a:r>
              <a:rPr lang="tr-TR" dirty="0" err="1" smtClean="0"/>
              <a:t>spontan</a:t>
            </a:r>
            <a:r>
              <a:rPr lang="tr-TR" dirty="0" smtClean="0"/>
              <a:t> solunum sağlanıncaya ya da </a:t>
            </a:r>
            <a:r>
              <a:rPr lang="tr-TR" dirty="0" err="1" smtClean="0"/>
              <a:t>endotrakeal</a:t>
            </a:r>
            <a:r>
              <a:rPr lang="tr-TR" dirty="0" smtClean="0"/>
              <a:t> </a:t>
            </a:r>
            <a:r>
              <a:rPr lang="tr-TR" dirty="0" err="1" smtClean="0"/>
              <a:t>entübasyon</a:t>
            </a:r>
            <a:r>
              <a:rPr lang="tr-TR" dirty="0" smtClean="0"/>
              <a:t> yapılana kadar balon-</a:t>
            </a:r>
            <a:r>
              <a:rPr lang="tr-TR" dirty="0" err="1" smtClean="0"/>
              <a:t>valv</a:t>
            </a:r>
            <a:r>
              <a:rPr lang="tr-TR" dirty="0" smtClean="0"/>
              <a:t>-maske (</a:t>
            </a:r>
            <a:r>
              <a:rPr lang="tr-TR" dirty="0" err="1" smtClean="0"/>
              <a:t>ambu</a:t>
            </a:r>
            <a:r>
              <a:rPr lang="tr-TR" dirty="0" smtClean="0"/>
              <a:t>) yardımı ile %100 oksijen</a:t>
            </a:r>
          </a:p>
          <a:p>
            <a:pPr lvl="1"/>
            <a:r>
              <a:rPr lang="tr-TR" dirty="0" smtClean="0"/>
              <a:t>NIMV veya </a:t>
            </a:r>
            <a:r>
              <a:rPr lang="tr-TR" dirty="0" err="1" smtClean="0"/>
              <a:t>entübasyon</a:t>
            </a:r>
            <a:r>
              <a:rPr lang="tr-TR" dirty="0" smtClean="0"/>
              <a:t> ile IMV</a:t>
            </a:r>
          </a:p>
        </p:txBody>
      </p:sp>
    </p:spTree>
    <p:extLst>
      <p:ext uri="{BB962C8B-B14F-4D97-AF65-F5344CB8AC3E}">
        <p14:creationId xmlns:p14="http://schemas.microsoft.com/office/powerpoint/2010/main" val="3898144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img.medscape.com/pi/emed/ckb/clinical_procedures/79926-98958-1464149-14906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484313"/>
            <a:ext cx="8605837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0758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img.medscape.com/pi/emed/ckb/clinical_procedures/79926-98958-1464149-14949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6250"/>
            <a:ext cx="8208962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322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5362" y="227069"/>
            <a:ext cx="5624488" cy="6492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Başlık"/>
          <p:cNvSpPr>
            <a:spLocks noGrp="1"/>
          </p:cNvSpPr>
          <p:nvPr>
            <p:ph type="title"/>
          </p:nvPr>
        </p:nvSpPr>
        <p:spPr>
          <a:xfrm>
            <a:off x="402407" y="869761"/>
            <a:ext cx="1096455" cy="5361356"/>
          </a:xfrm>
        </p:spPr>
        <p:txBody>
          <a:bodyPr vert="vert270">
            <a:normAutofit/>
          </a:bodyPr>
          <a:lstStyle/>
          <a:p>
            <a:r>
              <a:rPr lang="tr-TR" sz="4000" dirty="0" smtClean="0">
                <a:solidFill>
                  <a:srgbClr val="FF0000"/>
                </a:solidFill>
              </a:rPr>
              <a:t>Hepsi ayrı bir dram…</a:t>
            </a:r>
            <a:endParaRPr lang="tr-TR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722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img.medscape.com/pi/emed/ckb/clinical_procedures/79926-98958-1464149-149497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944563"/>
            <a:ext cx="7632700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1890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img.medscape.com/pi/emed/ckb/clinical_procedures/79926-98958-1464149-149064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908050"/>
            <a:ext cx="8210550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6871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Oksijen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tedavisi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Zehirlenmeden</a:t>
            </a:r>
            <a:r>
              <a:rPr lang="en-US" sz="3200" dirty="0" smtClean="0"/>
              <a:t> </a:t>
            </a:r>
            <a:r>
              <a:rPr lang="en-US" sz="3200" dirty="0" err="1"/>
              <a:t>sonraki</a:t>
            </a:r>
            <a:r>
              <a:rPr lang="en-US" sz="3200" dirty="0"/>
              <a:t> 6 </a:t>
            </a:r>
            <a:r>
              <a:rPr lang="en-US" sz="3200" dirty="0" err="1"/>
              <a:t>saat</a:t>
            </a:r>
            <a:r>
              <a:rPr lang="en-US" sz="3200" dirty="0"/>
              <a:t> </a:t>
            </a:r>
            <a:r>
              <a:rPr lang="en-US" sz="3200" dirty="0" err="1"/>
              <a:t>içinde</a:t>
            </a:r>
            <a:r>
              <a:rPr lang="en-US" sz="3200" dirty="0"/>
              <a:t> 1 </a:t>
            </a:r>
            <a:r>
              <a:rPr lang="en-US" sz="3200" dirty="0" err="1"/>
              <a:t>atmosfer</a:t>
            </a:r>
            <a:r>
              <a:rPr lang="en-US" sz="3200" dirty="0"/>
              <a:t> </a:t>
            </a:r>
            <a:r>
              <a:rPr lang="en-US" sz="3200" dirty="0" err="1"/>
              <a:t>basıncında</a:t>
            </a:r>
            <a:r>
              <a:rPr lang="en-US" sz="3200" dirty="0"/>
              <a:t> NBO </a:t>
            </a:r>
            <a:r>
              <a:rPr lang="en-US" sz="3200" dirty="0" err="1"/>
              <a:t>veya</a:t>
            </a:r>
            <a:r>
              <a:rPr lang="en-US" sz="3200" dirty="0"/>
              <a:t> HBO </a:t>
            </a:r>
            <a:r>
              <a:rPr lang="en-US" sz="3200" dirty="0" err="1"/>
              <a:t>uygulamasının</a:t>
            </a:r>
            <a:r>
              <a:rPr lang="en-US" sz="3200" dirty="0"/>
              <a:t> </a:t>
            </a:r>
            <a:r>
              <a:rPr lang="en-US" sz="3200" dirty="0" err="1"/>
              <a:t>ölüm</a:t>
            </a:r>
            <a:r>
              <a:rPr lang="en-US" sz="3200" dirty="0"/>
              <a:t> </a:t>
            </a:r>
            <a:r>
              <a:rPr lang="en-US" sz="3200" dirty="0" err="1"/>
              <a:t>oranını</a:t>
            </a:r>
            <a:r>
              <a:rPr lang="en-US" sz="3200" dirty="0"/>
              <a:t> % 30’dan % 14’e </a:t>
            </a:r>
            <a:r>
              <a:rPr lang="en-US" sz="3200" dirty="0" err="1" smtClean="0"/>
              <a:t>indirdigi</a:t>
            </a:r>
            <a:r>
              <a:rPr lang="en-US" sz="3200" dirty="0" smtClean="0"/>
              <a:t> </a:t>
            </a:r>
            <a:r>
              <a:rPr lang="en-US" sz="3200" dirty="0" err="1"/>
              <a:t>ve</a:t>
            </a:r>
            <a:r>
              <a:rPr lang="en-US" sz="3200" dirty="0"/>
              <a:t> </a:t>
            </a:r>
            <a:r>
              <a:rPr lang="en-US" sz="3200" dirty="0" err="1"/>
              <a:t>nörolojik</a:t>
            </a:r>
            <a:r>
              <a:rPr lang="en-US" sz="3200" dirty="0"/>
              <a:t> </a:t>
            </a:r>
            <a:r>
              <a:rPr lang="en-US" sz="3200" dirty="0" err="1"/>
              <a:t>bozukluk</a:t>
            </a:r>
            <a:r>
              <a:rPr lang="en-US" sz="3200" dirty="0"/>
              <a:t> </a:t>
            </a:r>
            <a:r>
              <a:rPr lang="en-US" sz="3200" dirty="0" err="1" smtClean="0"/>
              <a:t>gelismesini</a:t>
            </a:r>
            <a:r>
              <a:rPr lang="en-US" sz="3200" dirty="0" smtClean="0"/>
              <a:t> </a:t>
            </a:r>
            <a:r>
              <a:rPr lang="en-US" sz="3200" dirty="0" err="1" smtClean="0"/>
              <a:t>aza</a:t>
            </a:r>
            <a:r>
              <a:rPr lang="tr-TR" sz="3200" dirty="0" err="1" smtClean="0"/>
              <a:t>lttığı</a:t>
            </a:r>
            <a:r>
              <a:rPr lang="en-US" sz="3200" dirty="0" smtClean="0"/>
              <a:t> </a:t>
            </a:r>
            <a:r>
              <a:rPr lang="en-US" sz="3200" dirty="0" err="1" smtClean="0"/>
              <a:t>gösterilmistir</a:t>
            </a:r>
            <a:r>
              <a:rPr lang="en-US" sz="3200" dirty="0" smtClean="0"/>
              <a:t>. </a:t>
            </a: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41480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3"/>
          <p:cNvSpPr/>
          <p:nvPr/>
        </p:nvSpPr>
        <p:spPr>
          <a:xfrm>
            <a:off x="971600" y="764704"/>
            <a:ext cx="2420005" cy="172819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Baş ağrısı, halsizlik, güçsüzlük, bulantı</a:t>
            </a:r>
          </a:p>
          <a:p>
            <a:pPr algn="ctr"/>
            <a:r>
              <a:rPr lang="tr-TR" dirty="0" smtClean="0">
                <a:solidFill>
                  <a:schemeClr val="tx1"/>
                </a:solidFill>
              </a:rPr>
              <a:t>HAFİF CO ZEHİRLENMESİ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5580112" y="620688"/>
            <a:ext cx="2448272" cy="2160240"/>
          </a:xfrm>
          <a:prstGeom prst="roundRect">
            <a:avLst/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Bilinç kaybı, </a:t>
            </a:r>
            <a:r>
              <a:rPr lang="tr-TR" dirty="0" err="1" smtClean="0">
                <a:solidFill>
                  <a:schemeClr val="tx1"/>
                </a:solidFill>
              </a:rPr>
              <a:t>fokal</a:t>
            </a:r>
            <a:r>
              <a:rPr lang="tr-TR" dirty="0" smtClean="0">
                <a:solidFill>
                  <a:schemeClr val="tx1"/>
                </a:solidFill>
              </a:rPr>
              <a:t> nörolojik değişiklikler, </a:t>
            </a:r>
            <a:r>
              <a:rPr lang="tr-TR" dirty="0" err="1" smtClean="0">
                <a:solidFill>
                  <a:schemeClr val="tx1"/>
                </a:solidFill>
              </a:rPr>
              <a:t>konfüzyon</a:t>
            </a:r>
            <a:r>
              <a:rPr lang="tr-TR" dirty="0" smtClean="0">
                <a:solidFill>
                  <a:schemeClr val="tx1"/>
                </a:solidFill>
              </a:rPr>
              <a:t>, </a:t>
            </a:r>
            <a:r>
              <a:rPr lang="tr-TR" dirty="0" err="1" smtClean="0">
                <a:solidFill>
                  <a:schemeClr val="tx1"/>
                </a:solidFill>
              </a:rPr>
              <a:t>miyokard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iskemisi</a:t>
            </a:r>
            <a:endParaRPr lang="tr-TR" dirty="0" smtClean="0">
              <a:solidFill>
                <a:schemeClr val="tx1"/>
              </a:solidFill>
            </a:endParaRPr>
          </a:p>
          <a:p>
            <a:pPr algn="ctr"/>
            <a:r>
              <a:rPr lang="tr-TR" dirty="0" smtClean="0">
                <a:solidFill>
                  <a:schemeClr val="tx1"/>
                </a:solidFill>
              </a:rPr>
              <a:t>CİDDİ CO ZEHİRLENMESİ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6" name="Yuvarlatılmış Dikdörtgen 5"/>
          <p:cNvSpPr/>
          <p:nvPr/>
        </p:nvSpPr>
        <p:spPr>
          <a:xfrm>
            <a:off x="1043608" y="4869160"/>
            <a:ext cx="2448272" cy="136815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Semptomlar devam ederse HBOT açısından tekrar değerlendirilir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7" name="Yuvarlatılmış Dikdörtgen 6"/>
          <p:cNvSpPr/>
          <p:nvPr/>
        </p:nvSpPr>
        <p:spPr>
          <a:xfrm>
            <a:off x="971600" y="3068960"/>
            <a:ext cx="2448272" cy="136815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4 saat süre ile normal basınçlı oksijen tedavisi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8" name="Yuvarlatılmış Dikdörtgen 7"/>
          <p:cNvSpPr/>
          <p:nvPr/>
        </p:nvSpPr>
        <p:spPr>
          <a:xfrm>
            <a:off x="5580112" y="3212976"/>
            <a:ext cx="2448272" cy="1368152"/>
          </a:xfrm>
          <a:prstGeom prst="roundRect">
            <a:avLst/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HBOT</a:t>
            </a:r>
          </a:p>
          <a:p>
            <a:pPr algn="ctr"/>
            <a:r>
              <a:rPr lang="tr-TR" dirty="0" smtClean="0">
                <a:solidFill>
                  <a:schemeClr val="tx1"/>
                </a:solidFill>
              </a:rPr>
              <a:t>90 </a:t>
            </a:r>
            <a:r>
              <a:rPr lang="tr-TR" dirty="0" err="1" smtClean="0">
                <a:solidFill>
                  <a:schemeClr val="tx1"/>
                </a:solidFill>
              </a:rPr>
              <a:t>dk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lık</a:t>
            </a:r>
            <a:r>
              <a:rPr lang="tr-TR" dirty="0" smtClean="0">
                <a:solidFill>
                  <a:schemeClr val="tx1"/>
                </a:solidFill>
              </a:rPr>
              <a:t> seanslar 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9" name="Yuvarlatılmış Dikdörtgen 8"/>
          <p:cNvSpPr/>
          <p:nvPr/>
        </p:nvSpPr>
        <p:spPr>
          <a:xfrm>
            <a:off x="5580112" y="4725144"/>
            <a:ext cx="2448272" cy="1368152"/>
          </a:xfrm>
          <a:prstGeom prst="roundRect">
            <a:avLst/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Semptomlar devam ederse 3-6 saat içinde tekrar HBOT uygulanabilir</a:t>
            </a:r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843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Ağır Olgu: Diğer tedaviler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800"/>
              </a:spcBef>
            </a:pPr>
            <a:r>
              <a:rPr lang="tr-TR" dirty="0" smtClean="0"/>
              <a:t>Hipotansiyon için plazma </a:t>
            </a:r>
            <a:r>
              <a:rPr lang="tr-TR" dirty="0" err="1" smtClean="0"/>
              <a:t>kolloidleri</a:t>
            </a:r>
            <a:r>
              <a:rPr lang="tr-TR" dirty="0" smtClean="0"/>
              <a:t> </a:t>
            </a:r>
          </a:p>
          <a:p>
            <a:pPr>
              <a:lnSpc>
                <a:spcPct val="80000"/>
              </a:lnSpc>
              <a:spcBef>
                <a:spcPts val="800"/>
              </a:spcBef>
            </a:pPr>
            <a:r>
              <a:rPr lang="tr-TR" dirty="0" smtClean="0"/>
              <a:t>Beyin ödemi varsa %20 </a:t>
            </a:r>
            <a:r>
              <a:rPr lang="tr-TR" dirty="0" err="1" smtClean="0"/>
              <a:t>mannitol</a:t>
            </a:r>
            <a:r>
              <a:rPr lang="tr-TR" dirty="0" smtClean="0"/>
              <a:t> ve </a:t>
            </a:r>
            <a:r>
              <a:rPr lang="tr-TR" dirty="0" err="1" smtClean="0"/>
              <a:t>kortikosteroid</a:t>
            </a:r>
            <a:endParaRPr lang="tr-TR" dirty="0" smtClean="0"/>
          </a:p>
          <a:p>
            <a:pPr>
              <a:lnSpc>
                <a:spcPct val="80000"/>
              </a:lnSpc>
              <a:spcBef>
                <a:spcPts val="800"/>
              </a:spcBef>
            </a:pPr>
            <a:r>
              <a:rPr lang="tr-TR" dirty="0" err="1"/>
              <a:t>R</a:t>
            </a:r>
            <a:r>
              <a:rPr lang="tr-TR" dirty="0" err="1" smtClean="0"/>
              <a:t>abdomyoliz</a:t>
            </a:r>
            <a:r>
              <a:rPr lang="tr-TR" dirty="0" smtClean="0"/>
              <a:t> varsa </a:t>
            </a:r>
            <a:r>
              <a:rPr lang="tr-TR" dirty="0" err="1" smtClean="0"/>
              <a:t>renal</a:t>
            </a:r>
            <a:r>
              <a:rPr lang="tr-TR" dirty="0" smtClean="0"/>
              <a:t> yetmezliği engellemek için </a:t>
            </a:r>
            <a:r>
              <a:rPr lang="tr-TR" dirty="0" err="1" smtClean="0"/>
              <a:t>diüretik</a:t>
            </a:r>
            <a:r>
              <a:rPr lang="tr-TR" dirty="0" smtClean="0"/>
              <a:t>, </a:t>
            </a:r>
            <a:r>
              <a:rPr lang="tr-TR" dirty="0" err="1" smtClean="0"/>
              <a:t>metabolik</a:t>
            </a:r>
            <a:r>
              <a:rPr lang="tr-TR" dirty="0" smtClean="0"/>
              <a:t> </a:t>
            </a:r>
            <a:r>
              <a:rPr lang="tr-TR" dirty="0" err="1" smtClean="0"/>
              <a:t>asidozu</a:t>
            </a:r>
            <a:r>
              <a:rPr lang="tr-TR" dirty="0" smtClean="0"/>
              <a:t> derinse bikarbonat </a:t>
            </a:r>
          </a:p>
          <a:p>
            <a:pPr>
              <a:lnSpc>
                <a:spcPct val="80000"/>
              </a:lnSpc>
              <a:spcBef>
                <a:spcPts val="800"/>
              </a:spcBef>
            </a:pPr>
            <a:r>
              <a:rPr lang="en-US" dirty="0" smtClean="0"/>
              <a:t>Normal </a:t>
            </a:r>
            <a:r>
              <a:rPr lang="en-US" dirty="0" err="1"/>
              <a:t>vücut</a:t>
            </a:r>
            <a:r>
              <a:rPr lang="en-US" dirty="0"/>
              <a:t> </a:t>
            </a:r>
            <a:r>
              <a:rPr lang="en-US" dirty="0" err="1" smtClean="0"/>
              <a:t>sıcaklığı</a:t>
            </a:r>
            <a:r>
              <a:rPr lang="en-US" dirty="0" smtClean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basıncı</a:t>
            </a:r>
            <a:r>
              <a:rPr lang="en-US" dirty="0"/>
              <a:t> </a:t>
            </a:r>
            <a:r>
              <a:rPr lang="en-US" dirty="0" err="1" smtClean="0"/>
              <a:t>korunmalı</a:t>
            </a:r>
            <a:endParaRPr lang="en-US" dirty="0"/>
          </a:p>
          <a:p>
            <a:pPr>
              <a:lnSpc>
                <a:spcPct val="80000"/>
              </a:lnSpc>
              <a:spcBef>
                <a:spcPts val="800"/>
              </a:spcBef>
            </a:pPr>
            <a:r>
              <a:rPr lang="en-US" dirty="0" err="1" smtClean="0"/>
              <a:t>Konvülziyon</a:t>
            </a:r>
            <a:r>
              <a:rPr lang="en-US" dirty="0" smtClean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hipereksitabilite</a:t>
            </a:r>
            <a:r>
              <a:rPr lang="en-US" dirty="0"/>
              <a:t> </a:t>
            </a:r>
            <a:r>
              <a:rPr lang="en-US" dirty="0" err="1"/>
              <a:t>için</a:t>
            </a:r>
            <a:r>
              <a:rPr lang="en-US" dirty="0"/>
              <a:t> </a:t>
            </a:r>
            <a:r>
              <a:rPr lang="en-US" dirty="0" smtClean="0"/>
              <a:t>diazepam</a:t>
            </a:r>
          </a:p>
          <a:p>
            <a:pPr>
              <a:lnSpc>
                <a:spcPct val="80000"/>
              </a:lnSpc>
              <a:spcBef>
                <a:spcPts val="800"/>
              </a:spcBef>
            </a:pPr>
            <a:r>
              <a:rPr lang="tr-TR" dirty="0" smtClean="0"/>
              <a:t>HBO tedavisinden yanıt alınsa da yatırılmalı</a:t>
            </a:r>
          </a:p>
          <a:p>
            <a:pPr>
              <a:lnSpc>
                <a:spcPct val="80000"/>
              </a:lnSpc>
              <a:spcBef>
                <a:spcPts val="800"/>
              </a:spcBef>
            </a:pPr>
            <a:r>
              <a:rPr lang="tr-TR" dirty="0" smtClean="0"/>
              <a:t>Hamile olanlar </a:t>
            </a:r>
            <a:r>
              <a:rPr lang="tr-TR" dirty="0" err="1" smtClean="0"/>
              <a:t>fetal</a:t>
            </a:r>
            <a:r>
              <a:rPr lang="tr-TR" dirty="0" smtClean="0"/>
              <a:t> </a:t>
            </a:r>
            <a:r>
              <a:rPr lang="tr-TR" dirty="0" err="1" smtClean="0"/>
              <a:t>monitorizasyon</a:t>
            </a:r>
            <a:r>
              <a:rPr lang="tr-TR" dirty="0" smtClean="0"/>
              <a:t> için yatırılmalı  </a:t>
            </a:r>
          </a:p>
          <a:p>
            <a:pPr>
              <a:lnSpc>
                <a:spcPct val="80000"/>
              </a:lnSpc>
              <a:spcBef>
                <a:spcPts val="800"/>
              </a:spcBef>
            </a:pPr>
            <a:r>
              <a:rPr lang="tr-TR" dirty="0" smtClean="0"/>
              <a:t>İyileşen olgularda 2 ile 30 gün içinde bilinç bozukluğu, nöbet gibi yakınmalar olabilir</a:t>
            </a:r>
          </a:p>
          <a:p>
            <a:pPr>
              <a:lnSpc>
                <a:spcPct val="80000"/>
              </a:lnSpc>
              <a:spcBef>
                <a:spcPts val="800"/>
              </a:spcBef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04279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CA5E1230-3CCE-4F44-B6E8-4B7C2C90A599}" type="slidenum">
              <a:rPr lang="tr-TR"/>
              <a:pPr/>
              <a:t>65</a:t>
            </a:fld>
            <a:endParaRPr lang="tr-TR" dirty="0"/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HBO nasıl etki ediyor?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1579" y="1791368"/>
            <a:ext cx="8085221" cy="427415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tr-TR" dirty="0" err="1" smtClean="0"/>
              <a:t>COHb</a:t>
            </a:r>
            <a:r>
              <a:rPr lang="tr-TR" dirty="0" smtClean="0"/>
              <a:t> oksijen taşımaz, ama kanda erimiş halde O</a:t>
            </a:r>
            <a:r>
              <a:rPr lang="tr-TR" baseline="-25000" dirty="0" smtClean="0"/>
              <a:t>2 </a:t>
            </a:r>
            <a:r>
              <a:rPr lang="tr-TR" dirty="0" smtClean="0"/>
              <a:t>taşınabilir</a:t>
            </a:r>
          </a:p>
          <a:p>
            <a:pPr>
              <a:lnSpc>
                <a:spcPct val="90000"/>
              </a:lnSpc>
            </a:pPr>
            <a:r>
              <a:rPr lang="tr-TR" dirty="0" smtClean="0"/>
              <a:t>Oda havası solurken 100 </a:t>
            </a:r>
            <a:r>
              <a:rPr lang="tr-TR" dirty="0"/>
              <a:t>ml kanda erimiş halde 0.3 </a:t>
            </a:r>
            <a:r>
              <a:rPr lang="tr-TR" dirty="0" smtClean="0"/>
              <a:t>ml </a:t>
            </a:r>
            <a:r>
              <a:rPr lang="tr-TR" dirty="0"/>
              <a:t>O</a:t>
            </a:r>
            <a:r>
              <a:rPr lang="tr-TR" sz="1200" dirty="0"/>
              <a:t>2</a:t>
            </a:r>
            <a:r>
              <a:rPr lang="tr-TR" dirty="0"/>
              <a:t> var </a:t>
            </a:r>
          </a:p>
          <a:p>
            <a:pPr>
              <a:lnSpc>
                <a:spcPct val="90000"/>
              </a:lnSpc>
            </a:pPr>
            <a:r>
              <a:rPr lang="tr-TR" dirty="0" smtClean="0"/>
              <a:t>Ama hastaya %</a:t>
            </a:r>
            <a:r>
              <a:rPr lang="tr-TR" dirty="0"/>
              <a:t>100 oksijen solutulduğunda </a:t>
            </a:r>
            <a:r>
              <a:rPr lang="tr-TR" dirty="0" smtClean="0"/>
              <a:t>100 ml kanda erimiş oksijen miktarı:</a:t>
            </a:r>
            <a:endParaRPr lang="tr-TR" dirty="0"/>
          </a:p>
          <a:p>
            <a:pPr lvl="1">
              <a:lnSpc>
                <a:spcPct val="90000"/>
              </a:lnSpc>
            </a:pPr>
            <a:r>
              <a:rPr lang="tr-TR" dirty="0"/>
              <a:t>1 atmosfer basınçta 1,5 </a:t>
            </a:r>
            <a:r>
              <a:rPr lang="tr-TR" dirty="0" smtClean="0"/>
              <a:t>ml </a:t>
            </a:r>
            <a:endParaRPr lang="tr-TR" dirty="0"/>
          </a:p>
          <a:p>
            <a:pPr lvl="1">
              <a:lnSpc>
                <a:spcPct val="90000"/>
              </a:lnSpc>
            </a:pPr>
            <a:r>
              <a:rPr lang="tr-TR" dirty="0"/>
              <a:t>3 atmosfer basınçta 6 </a:t>
            </a:r>
            <a:r>
              <a:rPr lang="tr-TR" dirty="0" smtClean="0"/>
              <a:t>ml</a:t>
            </a:r>
            <a:endParaRPr lang="tr-TR" dirty="0"/>
          </a:p>
          <a:p>
            <a:pPr>
              <a:lnSpc>
                <a:spcPct val="90000"/>
              </a:lnSpc>
            </a:pPr>
            <a:r>
              <a:rPr lang="tr-TR" dirty="0" smtClean="0"/>
              <a:t>Dokular</a:t>
            </a:r>
            <a:r>
              <a:rPr lang="tr-TR" dirty="0"/>
              <a:t>, istirahatte </a:t>
            </a:r>
            <a:r>
              <a:rPr lang="tr-TR" dirty="0" smtClean="0"/>
              <a:t>100 ml </a:t>
            </a:r>
            <a:r>
              <a:rPr lang="tr-TR" dirty="0"/>
              <a:t>kandan </a:t>
            </a:r>
            <a:r>
              <a:rPr lang="tr-TR" dirty="0" smtClean="0"/>
              <a:t>5-6 ml </a:t>
            </a:r>
            <a:r>
              <a:rPr lang="tr-TR" dirty="0"/>
              <a:t>oksijen </a:t>
            </a:r>
            <a:r>
              <a:rPr lang="tr-TR" dirty="0" smtClean="0"/>
              <a:t>alır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509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HBO </a:t>
            </a:r>
            <a:r>
              <a:rPr lang="en-US" dirty="0" err="1" smtClean="0">
                <a:solidFill>
                  <a:schemeClr val="tx1"/>
                </a:solidFill>
              </a:rPr>
              <a:t>nasıl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etki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ediyor</a:t>
            </a:r>
            <a:r>
              <a:rPr lang="en-US" dirty="0" smtClean="0">
                <a:solidFill>
                  <a:schemeClr val="tx1"/>
                </a:solidFill>
              </a:rPr>
              <a:t>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tr-TR" dirty="0"/>
              <a:t>HBO, plazmada çözünmüş O</a:t>
            </a:r>
            <a:r>
              <a:rPr lang="tr-TR" baseline="-25000" dirty="0"/>
              <a:t>2</a:t>
            </a:r>
            <a:r>
              <a:rPr lang="tr-TR" dirty="0"/>
              <a:t> düzeyini artırarak </a:t>
            </a:r>
            <a:r>
              <a:rPr lang="tr-TR" dirty="0" err="1"/>
              <a:t>CO’in</a:t>
            </a:r>
            <a:r>
              <a:rPr lang="tr-TR" dirty="0"/>
              <a:t> kan ve dokudan ayrılmasını ve akciğerlerden eliminasyonunu kolaylaştırır. </a:t>
            </a:r>
            <a:endParaRPr lang="tr-TR" dirty="0" smtClean="0"/>
          </a:p>
          <a:p>
            <a:pPr marL="342900" lvl="1" indent="-342900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tr-TR" dirty="0" smtClean="0"/>
              <a:t>CO </a:t>
            </a:r>
            <a:r>
              <a:rPr lang="tr-TR" dirty="0"/>
              <a:t>Yarılanma Ömrü</a:t>
            </a:r>
          </a:p>
          <a:p>
            <a:pPr lvl="1"/>
            <a:r>
              <a:rPr lang="tr-TR" dirty="0"/>
              <a:t>Oda havasında 320 dk.</a:t>
            </a:r>
          </a:p>
          <a:p>
            <a:pPr lvl="1"/>
            <a:r>
              <a:rPr lang="tr-TR" dirty="0"/>
              <a:t>1 Atmosferde %100 oksijen solurken  80,8 </a:t>
            </a:r>
            <a:r>
              <a:rPr lang="tr-TR" dirty="0" err="1"/>
              <a:t>dk</a:t>
            </a:r>
            <a:endParaRPr lang="tr-TR" dirty="0"/>
          </a:p>
          <a:p>
            <a:pPr lvl="1"/>
            <a:r>
              <a:rPr lang="tr-TR" dirty="0"/>
              <a:t>3 Atmosferde %100 oksijen solurken 23,3 </a:t>
            </a:r>
            <a:r>
              <a:rPr lang="tr-TR" dirty="0" err="1"/>
              <a:t>dk</a:t>
            </a:r>
            <a:endParaRPr lang="tr-TR" dirty="0"/>
          </a:p>
          <a:p>
            <a:pPr marL="342900" lvl="1" indent="-342900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tr-TR" dirty="0"/>
              <a:t>Ayrıca </a:t>
            </a:r>
            <a:r>
              <a:rPr lang="tr-TR" dirty="0" err="1"/>
              <a:t>inaktive</a:t>
            </a:r>
            <a:r>
              <a:rPr lang="tr-TR" dirty="0"/>
              <a:t> </a:t>
            </a:r>
            <a:r>
              <a:rPr lang="tr-TR" dirty="0" err="1"/>
              <a:t>sitokrom</a:t>
            </a:r>
            <a:r>
              <a:rPr lang="tr-TR" dirty="0"/>
              <a:t> </a:t>
            </a:r>
            <a:r>
              <a:rPr lang="tr-TR" dirty="0" err="1"/>
              <a:t>oksidazı</a:t>
            </a:r>
            <a:r>
              <a:rPr lang="tr-TR" dirty="0"/>
              <a:t> </a:t>
            </a:r>
            <a:r>
              <a:rPr lang="tr-TR" dirty="0" err="1"/>
              <a:t>rejenere</a:t>
            </a:r>
            <a:r>
              <a:rPr lang="tr-TR" dirty="0"/>
              <a:t> ederek </a:t>
            </a:r>
            <a:r>
              <a:rPr lang="tr-TR" dirty="0" err="1"/>
              <a:t>mitokondriyal</a:t>
            </a:r>
            <a:r>
              <a:rPr lang="tr-TR" dirty="0"/>
              <a:t> solunumu </a:t>
            </a:r>
            <a:r>
              <a:rPr lang="tr-TR" dirty="0" smtClean="0"/>
              <a:t>düzeltir</a:t>
            </a:r>
            <a:endParaRPr lang="tr-TR" dirty="0"/>
          </a:p>
          <a:p>
            <a:pPr marL="342900" lvl="1" indent="-342900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</a:pPr>
            <a:endParaRPr lang="tr-T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15175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chemeClr val="tx1"/>
                </a:solidFill>
              </a:rPr>
              <a:t>HBO komplikasyon ve </a:t>
            </a:r>
            <a:r>
              <a:rPr lang="tr-TR" dirty="0" err="1" smtClean="0">
                <a:solidFill>
                  <a:schemeClr val="tx1"/>
                </a:solidFill>
              </a:rPr>
              <a:t>kontrendikasyonları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7789" y="1818105"/>
            <a:ext cx="8288421" cy="4247416"/>
          </a:xfrm>
        </p:spPr>
        <p:txBody>
          <a:bodyPr>
            <a:normAutofit fontScale="92500"/>
          </a:bodyPr>
          <a:lstStyle/>
          <a:p>
            <a:pPr>
              <a:spcBef>
                <a:spcPts val="800"/>
              </a:spcBef>
            </a:pPr>
            <a:r>
              <a:rPr lang="tr-TR" dirty="0"/>
              <a:t>O</a:t>
            </a:r>
            <a:r>
              <a:rPr lang="tr-TR" dirty="0" smtClean="0"/>
              <a:t>ksijene bağlı epileptik nöbet</a:t>
            </a:r>
          </a:p>
          <a:p>
            <a:pPr>
              <a:spcBef>
                <a:spcPts val="800"/>
              </a:spcBef>
            </a:pPr>
            <a:r>
              <a:rPr lang="tr-TR" dirty="0"/>
              <a:t>K</a:t>
            </a:r>
            <a:r>
              <a:rPr lang="tr-TR" dirty="0" smtClean="0"/>
              <a:t>ulak ve </a:t>
            </a:r>
            <a:r>
              <a:rPr lang="tr-TR" dirty="0" err="1" smtClean="0"/>
              <a:t>sinus</a:t>
            </a:r>
            <a:r>
              <a:rPr lang="tr-TR" dirty="0" smtClean="0"/>
              <a:t> </a:t>
            </a:r>
            <a:r>
              <a:rPr lang="tr-TR" dirty="0" err="1" smtClean="0"/>
              <a:t>barotravması</a:t>
            </a:r>
            <a:r>
              <a:rPr lang="tr-TR" dirty="0" smtClean="0"/>
              <a:t>, </a:t>
            </a:r>
          </a:p>
          <a:p>
            <a:pPr>
              <a:spcBef>
                <a:spcPts val="800"/>
              </a:spcBef>
            </a:pPr>
            <a:r>
              <a:rPr lang="tr-TR" dirty="0" err="1"/>
              <a:t>P</a:t>
            </a:r>
            <a:r>
              <a:rPr lang="tr-TR" dirty="0" err="1" smtClean="0"/>
              <a:t>ulmoner</a:t>
            </a:r>
            <a:r>
              <a:rPr lang="tr-TR" dirty="0" smtClean="0"/>
              <a:t> </a:t>
            </a:r>
            <a:r>
              <a:rPr lang="tr-TR" dirty="0" err="1" smtClean="0"/>
              <a:t>barotravma</a:t>
            </a:r>
            <a:endParaRPr lang="tr-TR" dirty="0" smtClean="0"/>
          </a:p>
          <a:p>
            <a:pPr>
              <a:spcBef>
                <a:spcPts val="800"/>
              </a:spcBef>
            </a:pPr>
            <a:r>
              <a:rPr lang="tr-TR" dirty="0" err="1"/>
              <a:t>V</a:t>
            </a:r>
            <a:r>
              <a:rPr lang="tr-TR" dirty="0" err="1" smtClean="0"/>
              <a:t>asküler</a:t>
            </a:r>
            <a:r>
              <a:rPr lang="tr-TR" dirty="0" smtClean="0"/>
              <a:t> gaz </a:t>
            </a:r>
            <a:r>
              <a:rPr lang="tr-TR" dirty="0" err="1" smtClean="0"/>
              <a:t>embolisi</a:t>
            </a:r>
            <a:endParaRPr lang="tr-TR" dirty="0" smtClean="0"/>
          </a:p>
          <a:p>
            <a:pPr>
              <a:spcBef>
                <a:spcPts val="800"/>
              </a:spcBef>
            </a:pPr>
            <a:r>
              <a:rPr lang="tr-TR" dirty="0"/>
              <a:t>A</a:t>
            </a:r>
            <a:r>
              <a:rPr lang="tr-TR" dirty="0" smtClean="0"/>
              <a:t>zot nekrozu (4 atmosfer üzerinde) </a:t>
            </a:r>
          </a:p>
          <a:p>
            <a:pPr>
              <a:spcBef>
                <a:spcPts val="800"/>
              </a:spcBef>
            </a:pPr>
            <a:r>
              <a:rPr lang="tr-TR" dirty="0" err="1" smtClean="0"/>
              <a:t>Myopati</a:t>
            </a:r>
            <a:endParaRPr lang="tr-TR" dirty="0" smtClean="0"/>
          </a:p>
          <a:p>
            <a:pPr>
              <a:spcBef>
                <a:spcPts val="800"/>
              </a:spcBef>
            </a:pPr>
            <a:r>
              <a:rPr lang="tr-TR" dirty="0" smtClean="0"/>
              <a:t>Katarakt</a:t>
            </a:r>
          </a:p>
          <a:p>
            <a:pPr>
              <a:spcBef>
                <a:spcPts val="800"/>
              </a:spcBef>
            </a:pPr>
            <a:r>
              <a:rPr lang="tr-TR" dirty="0" err="1" smtClean="0"/>
              <a:t>Retinopati</a:t>
            </a:r>
            <a:r>
              <a:rPr lang="tr-TR" dirty="0"/>
              <a:t> </a:t>
            </a:r>
            <a:r>
              <a:rPr lang="tr-TR" dirty="0" smtClean="0"/>
              <a:t>ve hamilelik, HBO tedavisi için </a:t>
            </a:r>
            <a:r>
              <a:rPr lang="tr-TR" dirty="0" err="1" smtClean="0"/>
              <a:t>kontrendike</a:t>
            </a:r>
            <a:r>
              <a:rPr lang="tr-TR" dirty="0" smtClean="0"/>
              <a:t> değildir. </a:t>
            </a:r>
          </a:p>
          <a:p>
            <a:pPr>
              <a:spcBef>
                <a:spcPts val="800"/>
              </a:spcBef>
            </a:pPr>
            <a:r>
              <a:rPr lang="tr-TR" dirty="0" smtClean="0">
                <a:solidFill>
                  <a:srgbClr val="0000FF"/>
                </a:solidFill>
              </a:rPr>
              <a:t>HBO için kesin </a:t>
            </a:r>
            <a:r>
              <a:rPr lang="tr-TR" dirty="0" err="1" smtClean="0">
                <a:solidFill>
                  <a:srgbClr val="0000FF"/>
                </a:solidFill>
              </a:rPr>
              <a:t>kontrendikasyon</a:t>
            </a:r>
            <a:r>
              <a:rPr lang="tr-TR" dirty="0" smtClean="0">
                <a:solidFill>
                  <a:srgbClr val="0000FF"/>
                </a:solidFill>
              </a:rPr>
              <a:t> tedavi edilmemiş </a:t>
            </a:r>
            <a:r>
              <a:rPr lang="tr-TR" dirty="0" err="1" smtClean="0">
                <a:solidFill>
                  <a:srgbClr val="0000FF"/>
                </a:solidFill>
              </a:rPr>
              <a:t>pnömotoraks</a:t>
            </a:r>
            <a:endParaRPr lang="tr-TR" dirty="0" smtClean="0">
              <a:solidFill>
                <a:srgbClr val="0000FF"/>
              </a:solidFill>
            </a:endParaRPr>
          </a:p>
          <a:p>
            <a:pPr>
              <a:spcBef>
                <a:spcPts val="800"/>
              </a:spcBef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54495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Slayt Numarası Yer Tutucusu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6168D553-916E-4CA3-8000-C54BAE875465}" type="slidenum">
              <a:rPr lang="tr-TR"/>
              <a:pPr/>
              <a:t>68</a:t>
            </a:fld>
            <a:endParaRPr lang="tr-TR"/>
          </a:p>
        </p:txBody>
      </p:sp>
      <p:pic>
        <p:nvPicPr>
          <p:cNvPr id="57347" name="Picture 3" descr="hyperbaric_oxygen_thera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59263" cy="6172200"/>
          </a:xfrm>
          <a:prstGeom prst="rect">
            <a:avLst/>
          </a:prstGeom>
          <a:noFill/>
        </p:spPr>
      </p:pic>
      <p:pic>
        <p:nvPicPr>
          <p:cNvPr id="57348" name="Picture 4" descr="jami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828800"/>
            <a:ext cx="4953000" cy="502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9003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HBO </a:t>
            </a:r>
            <a:r>
              <a:rPr lang="en-US" dirty="0" err="1"/>
              <a:t>E</a:t>
            </a:r>
            <a:r>
              <a:rPr lang="en-US" dirty="0" err="1" smtClean="0"/>
              <a:t>ndikasyonları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146" y="1810308"/>
            <a:ext cx="8175038" cy="4423574"/>
          </a:xfrm>
          <a:solidFill>
            <a:srgbClr val="FFFFFF"/>
          </a:solidFill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>
                <a:solidFill>
                  <a:srgbClr val="000000"/>
                </a:solidFill>
              </a:rPr>
              <a:t>4 </a:t>
            </a:r>
            <a:r>
              <a:rPr lang="en-US" dirty="0" err="1">
                <a:solidFill>
                  <a:srgbClr val="000000"/>
                </a:solidFill>
              </a:rPr>
              <a:t>saatlik</a:t>
            </a:r>
            <a:r>
              <a:rPr lang="en-US" dirty="0">
                <a:solidFill>
                  <a:srgbClr val="000000"/>
                </a:solidFill>
              </a:rPr>
              <a:t> NBO </a:t>
            </a:r>
            <a:r>
              <a:rPr lang="en-US" dirty="0" err="1">
                <a:solidFill>
                  <a:srgbClr val="000000"/>
                </a:solidFill>
              </a:rPr>
              <a:t>tedavisine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klinik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cevapsızlık</a:t>
            </a: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 err="1" smtClean="0">
                <a:solidFill>
                  <a:srgbClr val="000000"/>
                </a:solidFill>
              </a:rPr>
              <a:t>Nörolojik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bulguların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varlığı</a:t>
            </a:r>
            <a:endParaRPr lang="en-US" dirty="0" smtClean="0">
              <a:solidFill>
                <a:srgbClr val="000000"/>
              </a:solidFill>
            </a:endParaRPr>
          </a:p>
          <a:p>
            <a:pPr lvl="1">
              <a:lnSpc>
                <a:spcPct val="110000"/>
              </a:lnSpc>
            </a:pPr>
            <a:r>
              <a:rPr lang="en-US" dirty="0" err="1" smtClean="0">
                <a:solidFill>
                  <a:srgbClr val="000000"/>
                </a:solidFill>
              </a:rPr>
              <a:t>Koma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geçici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bilinç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kaybı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f</a:t>
            </a:r>
            <a:r>
              <a:rPr lang="en-US" dirty="0" err="1" smtClean="0">
                <a:solidFill>
                  <a:srgbClr val="000000"/>
                </a:solidFill>
              </a:rPr>
              <a:t>okal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nörolojik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defisit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anormal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nöropsikiyatrik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testler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konsantrasyon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güçlügu</a:t>
            </a: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 err="1" smtClean="0">
                <a:solidFill>
                  <a:srgbClr val="000000"/>
                </a:solidFill>
              </a:rPr>
              <a:t>Kardiyak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bulguların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varlığı</a:t>
            </a:r>
            <a:endParaRPr lang="en-US" dirty="0" smtClean="0">
              <a:solidFill>
                <a:srgbClr val="000000"/>
              </a:solidFill>
            </a:endParaRPr>
          </a:p>
          <a:p>
            <a:pPr lvl="1">
              <a:lnSpc>
                <a:spcPct val="110000"/>
              </a:lnSpc>
            </a:pPr>
            <a:r>
              <a:rPr lang="en-US" dirty="0" err="1">
                <a:solidFill>
                  <a:srgbClr val="000000"/>
                </a:solidFill>
              </a:rPr>
              <a:t>İ</a:t>
            </a:r>
            <a:r>
              <a:rPr lang="en-US" dirty="0" err="1" smtClean="0">
                <a:solidFill>
                  <a:srgbClr val="000000"/>
                </a:solidFill>
              </a:rPr>
              <a:t>skemik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EKG </a:t>
            </a:r>
            <a:r>
              <a:rPr lang="en-US" dirty="0" err="1" smtClean="0">
                <a:solidFill>
                  <a:srgbClr val="000000"/>
                </a:solidFill>
              </a:rPr>
              <a:t>değişiklikleri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kalp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yetmezliği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aritmiler</a:t>
            </a:r>
            <a:endParaRPr lang="en-US" dirty="0" smtClean="0">
              <a:solidFill>
                <a:srgbClr val="000000"/>
              </a:solidFill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 err="1" smtClean="0">
                <a:solidFill>
                  <a:srgbClr val="000000"/>
                </a:solidFill>
              </a:rPr>
              <a:t>Diğer</a:t>
            </a:r>
            <a:r>
              <a:rPr lang="en-US" dirty="0" smtClean="0">
                <a:solidFill>
                  <a:srgbClr val="000000"/>
                </a:solidFill>
              </a:rPr>
              <a:t> organ </a:t>
            </a:r>
            <a:r>
              <a:rPr lang="en-US" dirty="0" err="1" smtClean="0">
                <a:solidFill>
                  <a:srgbClr val="000000"/>
                </a:solidFill>
              </a:rPr>
              <a:t>yetmezliği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bulguları</a:t>
            </a:r>
            <a:endParaRPr lang="en-US" dirty="0" smtClean="0">
              <a:solidFill>
                <a:srgbClr val="000000"/>
              </a:solidFill>
            </a:endParaRPr>
          </a:p>
          <a:p>
            <a:pPr lvl="1">
              <a:lnSpc>
                <a:spcPct val="110000"/>
              </a:lnSpc>
            </a:pPr>
            <a:r>
              <a:rPr lang="en-US" dirty="0" err="1">
                <a:solidFill>
                  <a:srgbClr val="000000"/>
                </a:solidFill>
              </a:rPr>
              <a:t>P</a:t>
            </a:r>
            <a:r>
              <a:rPr lang="en-US" dirty="0" err="1" smtClean="0">
                <a:solidFill>
                  <a:srgbClr val="000000"/>
                </a:solidFill>
              </a:rPr>
              <a:t>ulmoner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ödem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böbrek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yetmezliği</a:t>
            </a:r>
            <a:endParaRPr lang="en-US" dirty="0" smtClean="0">
              <a:solidFill>
                <a:srgbClr val="000000"/>
              </a:solidFill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 err="1" smtClean="0">
                <a:solidFill>
                  <a:srgbClr val="000000"/>
                </a:solidFill>
              </a:rPr>
              <a:t>Diğerleri</a:t>
            </a:r>
            <a:endParaRPr lang="en-US" dirty="0" smtClean="0">
              <a:solidFill>
                <a:srgbClr val="000000"/>
              </a:solidFill>
            </a:endParaRPr>
          </a:p>
          <a:p>
            <a:pPr lvl="1">
              <a:lnSpc>
                <a:spcPct val="110000"/>
              </a:lnSpc>
            </a:pPr>
            <a:r>
              <a:rPr lang="en-US" dirty="0" err="1" smtClean="0">
                <a:solidFill>
                  <a:srgbClr val="000000"/>
                </a:solidFill>
              </a:rPr>
              <a:t>Metobolik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asidoz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</a:p>
          <a:p>
            <a:pPr lvl="1">
              <a:lnSpc>
                <a:spcPct val="110000"/>
              </a:lnSpc>
            </a:pPr>
            <a:r>
              <a:rPr lang="en-US" dirty="0" err="1" smtClean="0">
                <a:solidFill>
                  <a:srgbClr val="000000"/>
                </a:solidFill>
              </a:rPr>
              <a:t>Yasın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50’nin </a:t>
            </a:r>
            <a:r>
              <a:rPr lang="en-US" dirty="0" err="1">
                <a:solidFill>
                  <a:srgbClr val="000000"/>
                </a:solidFill>
              </a:rPr>
              <a:t>üzerinde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olması</a:t>
            </a:r>
            <a:endParaRPr lang="en-US" dirty="0" smtClean="0">
              <a:solidFill>
                <a:srgbClr val="000000"/>
              </a:solidFill>
            </a:endParaRPr>
          </a:p>
          <a:p>
            <a:pPr lvl="1">
              <a:lnSpc>
                <a:spcPct val="110000"/>
              </a:lnSpc>
            </a:pPr>
            <a:r>
              <a:rPr lang="en-US" dirty="0" err="1" smtClean="0">
                <a:solidFill>
                  <a:srgbClr val="000000"/>
                </a:solidFill>
              </a:rPr>
              <a:t>Gebelik</a:t>
            </a:r>
            <a:endParaRPr lang="en-US" dirty="0" smtClean="0">
              <a:solidFill>
                <a:srgbClr val="000000"/>
              </a:solidFill>
            </a:endParaRPr>
          </a:p>
          <a:p>
            <a:pPr lvl="1">
              <a:lnSpc>
                <a:spcPct val="110000"/>
              </a:lnSpc>
            </a:pPr>
            <a:r>
              <a:rPr lang="en-US" dirty="0" err="1" smtClean="0">
                <a:solidFill>
                  <a:srgbClr val="000000"/>
                </a:solidFill>
              </a:rPr>
              <a:t>Uzamıs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maruziyet</a:t>
            </a:r>
            <a:endParaRPr lang="en-US" dirty="0" smtClean="0">
              <a:solidFill>
                <a:srgbClr val="000000"/>
              </a:solidFill>
            </a:endParaRPr>
          </a:p>
          <a:p>
            <a:pPr lvl="1">
              <a:lnSpc>
                <a:spcPct val="110000"/>
              </a:lnSpc>
            </a:pPr>
            <a:r>
              <a:rPr lang="en-US" dirty="0" err="1" smtClean="0">
                <a:solidFill>
                  <a:srgbClr val="000000"/>
                </a:solidFill>
              </a:rPr>
              <a:t>COHb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seviyesinin</a:t>
            </a:r>
            <a:r>
              <a:rPr lang="en-US" dirty="0">
                <a:solidFill>
                  <a:srgbClr val="000000"/>
                </a:solidFill>
              </a:rPr>
              <a:t> % 25 </a:t>
            </a:r>
            <a:r>
              <a:rPr lang="en-US" dirty="0" err="1">
                <a:solidFill>
                  <a:srgbClr val="000000"/>
                </a:solidFill>
              </a:rPr>
              <a:t>üzerinde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olması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205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5075" y="692150"/>
            <a:ext cx="6673850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5995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Fötal</a:t>
            </a:r>
            <a:r>
              <a:rPr lang="en-US" dirty="0" smtClean="0">
                <a:solidFill>
                  <a:schemeClr val="tx1"/>
                </a:solidFill>
              </a:rPr>
              <a:t> CO </a:t>
            </a:r>
            <a:r>
              <a:rPr lang="en-US" dirty="0" err="1" smtClean="0">
                <a:solidFill>
                  <a:schemeClr val="tx1"/>
                </a:solidFill>
              </a:rPr>
              <a:t>zehirlenmesi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Annede</a:t>
            </a:r>
            <a:r>
              <a:rPr lang="en-US" dirty="0" smtClean="0"/>
              <a:t> </a:t>
            </a:r>
            <a:r>
              <a:rPr lang="en-US" dirty="0" err="1" smtClean="0"/>
              <a:t>aşikar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CO </a:t>
            </a:r>
            <a:r>
              <a:rPr lang="en-US" dirty="0" err="1" smtClean="0"/>
              <a:t>zehirlenmesi</a:t>
            </a:r>
            <a:r>
              <a:rPr lang="en-US" dirty="0" smtClean="0"/>
              <a:t> </a:t>
            </a:r>
            <a:r>
              <a:rPr lang="en-US" dirty="0" err="1" smtClean="0"/>
              <a:t>kliniği</a:t>
            </a:r>
            <a:r>
              <a:rPr lang="en-US" dirty="0" smtClean="0"/>
              <a:t> </a:t>
            </a:r>
            <a:r>
              <a:rPr lang="en-US" dirty="0" err="1" smtClean="0"/>
              <a:t>olmadan</a:t>
            </a:r>
            <a:r>
              <a:rPr lang="en-US" dirty="0" smtClean="0"/>
              <a:t> </a:t>
            </a:r>
            <a:r>
              <a:rPr lang="en-US" dirty="0" err="1" smtClean="0"/>
              <a:t>fötüste</a:t>
            </a:r>
            <a:r>
              <a:rPr lang="en-US" dirty="0" smtClean="0"/>
              <a:t> </a:t>
            </a:r>
            <a:r>
              <a:rPr lang="en-US" dirty="0" err="1" smtClean="0"/>
              <a:t>ciddi</a:t>
            </a:r>
            <a:r>
              <a:rPr lang="en-US" dirty="0" smtClean="0"/>
              <a:t> CO </a:t>
            </a:r>
            <a:r>
              <a:rPr lang="en-US" dirty="0" err="1" smtClean="0"/>
              <a:t>zehirlenmesi</a:t>
            </a:r>
            <a:r>
              <a:rPr lang="en-US" dirty="0" smtClean="0"/>
              <a:t> </a:t>
            </a:r>
            <a:r>
              <a:rPr lang="en-US" dirty="0" err="1" smtClean="0"/>
              <a:t>olabilir</a:t>
            </a:r>
            <a:endParaRPr lang="en-US" dirty="0" smtClean="0"/>
          </a:p>
          <a:p>
            <a:pPr lvl="1"/>
            <a:r>
              <a:rPr lang="en-US" dirty="0" err="1" smtClean="0"/>
              <a:t>Annenin</a:t>
            </a:r>
            <a:r>
              <a:rPr lang="en-US" dirty="0" smtClean="0"/>
              <a:t> </a:t>
            </a:r>
            <a:r>
              <a:rPr lang="en-US" dirty="0" err="1" smtClean="0"/>
              <a:t>yoğun</a:t>
            </a:r>
            <a:r>
              <a:rPr lang="en-US" dirty="0" smtClean="0"/>
              <a:t> </a:t>
            </a:r>
            <a:r>
              <a:rPr lang="en-US" dirty="0" err="1" smtClean="0"/>
              <a:t>sigara</a:t>
            </a:r>
            <a:r>
              <a:rPr lang="en-US" dirty="0" smtClean="0"/>
              <a:t> </a:t>
            </a:r>
            <a:r>
              <a:rPr lang="en-US" dirty="0" err="1" smtClean="0"/>
              <a:t>içmesi</a:t>
            </a:r>
            <a:endParaRPr lang="en-US" dirty="0" smtClean="0"/>
          </a:p>
          <a:p>
            <a:r>
              <a:rPr lang="en-US" dirty="0" err="1" smtClean="0"/>
              <a:t>Annenin</a:t>
            </a:r>
            <a:r>
              <a:rPr lang="en-US" dirty="0" smtClean="0"/>
              <a:t> CO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zehirlenmesi</a:t>
            </a:r>
            <a:r>
              <a:rPr lang="en-US" dirty="0" smtClean="0"/>
              <a:t> </a:t>
            </a:r>
            <a:r>
              <a:rPr lang="en-US" dirty="0" err="1" smtClean="0"/>
              <a:t>sırasında</a:t>
            </a:r>
            <a:r>
              <a:rPr lang="en-US" dirty="0" smtClean="0"/>
              <a:t> </a:t>
            </a:r>
            <a:r>
              <a:rPr lang="en-US" dirty="0" err="1" smtClean="0"/>
              <a:t>fötüs</a:t>
            </a:r>
            <a:r>
              <a:rPr lang="en-US" dirty="0" smtClean="0"/>
              <a:t>, </a:t>
            </a:r>
            <a:r>
              <a:rPr lang="en-US" dirty="0" err="1" smtClean="0"/>
              <a:t>anneden</a:t>
            </a:r>
            <a:r>
              <a:rPr lang="en-US" dirty="0" smtClean="0"/>
              <a:t> </a:t>
            </a:r>
            <a:r>
              <a:rPr lang="en-US" dirty="0" err="1" smtClean="0"/>
              <a:t>çok</a:t>
            </a:r>
            <a:r>
              <a:rPr lang="en-US" dirty="0" smtClean="0"/>
              <a:t>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fazla</a:t>
            </a:r>
            <a:r>
              <a:rPr lang="en-US" dirty="0" smtClean="0"/>
              <a:t> </a:t>
            </a:r>
            <a:r>
              <a:rPr lang="en-US" dirty="0" err="1" smtClean="0"/>
              <a:t>etkilenir</a:t>
            </a:r>
            <a:endParaRPr lang="en-US" dirty="0" smtClean="0"/>
          </a:p>
          <a:p>
            <a:pPr lvl="1">
              <a:spcBef>
                <a:spcPts val="800"/>
              </a:spcBef>
            </a:pPr>
            <a:r>
              <a:rPr lang="en-US" dirty="0" err="1"/>
              <a:t>İ</a:t>
            </a:r>
            <a:r>
              <a:rPr lang="en-US" dirty="0" err="1" smtClean="0"/>
              <a:t>ntrauterin</a:t>
            </a:r>
            <a:r>
              <a:rPr lang="en-US" dirty="0" smtClean="0"/>
              <a:t> </a:t>
            </a:r>
            <a:r>
              <a:rPr lang="en-US" dirty="0" err="1"/>
              <a:t>hipoksi</a:t>
            </a:r>
            <a:r>
              <a:rPr lang="en-US" dirty="0"/>
              <a:t>, fetal </a:t>
            </a:r>
            <a:r>
              <a:rPr lang="en-US" dirty="0" err="1"/>
              <a:t>beyin</a:t>
            </a:r>
            <a:r>
              <a:rPr lang="en-US" dirty="0"/>
              <a:t> </a:t>
            </a:r>
            <a:r>
              <a:rPr lang="en-US" dirty="0" err="1"/>
              <a:t>hasarı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fetal </a:t>
            </a:r>
            <a:r>
              <a:rPr lang="en-US" dirty="0" err="1" smtClean="0"/>
              <a:t>ölüm</a:t>
            </a:r>
            <a:endParaRPr lang="en-US" dirty="0" smtClean="0"/>
          </a:p>
          <a:p>
            <a:pPr lvl="1">
              <a:spcBef>
                <a:spcPts val="800"/>
              </a:spcBef>
            </a:pPr>
            <a:r>
              <a:rPr lang="en-US" dirty="0" err="1"/>
              <a:t>S</a:t>
            </a:r>
            <a:r>
              <a:rPr lang="en-US" dirty="0" err="1" smtClean="0"/>
              <a:t>erebral</a:t>
            </a:r>
            <a:r>
              <a:rPr lang="en-US" dirty="0" smtClean="0"/>
              <a:t> pals</a:t>
            </a:r>
            <a:r>
              <a:rPr lang="tr-TR" dirty="0" smtClean="0"/>
              <a:t>i,</a:t>
            </a:r>
            <a:r>
              <a:rPr lang="en-US" dirty="0" smtClean="0"/>
              <a:t> </a:t>
            </a:r>
            <a:r>
              <a:rPr lang="en-US" dirty="0" err="1"/>
              <a:t>ekstremite</a:t>
            </a:r>
            <a:r>
              <a:rPr lang="en-US" dirty="0"/>
              <a:t> </a:t>
            </a:r>
            <a:r>
              <a:rPr lang="en-US" dirty="0" err="1"/>
              <a:t>bozuklukları</a:t>
            </a:r>
            <a:r>
              <a:rPr lang="en-US" dirty="0"/>
              <a:t>, </a:t>
            </a:r>
            <a:r>
              <a:rPr lang="en-US" dirty="0" err="1"/>
              <a:t>kranial</a:t>
            </a:r>
            <a:r>
              <a:rPr lang="en-US" dirty="0"/>
              <a:t> </a:t>
            </a:r>
            <a:r>
              <a:rPr lang="en-US" dirty="0" err="1"/>
              <a:t>deformiteler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degisik</a:t>
            </a:r>
            <a:r>
              <a:rPr lang="en-US" dirty="0"/>
              <a:t> </a:t>
            </a:r>
            <a:r>
              <a:rPr lang="en-US" dirty="0" err="1"/>
              <a:t>derecede</a:t>
            </a:r>
            <a:r>
              <a:rPr lang="en-US" dirty="0"/>
              <a:t> mental </a:t>
            </a:r>
            <a:r>
              <a:rPr lang="en-US" dirty="0" err="1" smtClean="0"/>
              <a:t>bozukluklar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793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255" y="244158"/>
            <a:ext cx="7345362" cy="133985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Fetüse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etkisi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daha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fazla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800"/>
              </a:spcBef>
            </a:pPr>
            <a:r>
              <a:rPr lang="en-US" dirty="0"/>
              <a:t>Fetal </a:t>
            </a:r>
            <a:r>
              <a:rPr lang="en-US" dirty="0" err="1"/>
              <a:t>kandaki</a:t>
            </a:r>
            <a:r>
              <a:rPr lang="en-US" dirty="0"/>
              <a:t> </a:t>
            </a:r>
            <a:r>
              <a:rPr lang="en-US" dirty="0" smtClean="0"/>
              <a:t>CO </a:t>
            </a:r>
            <a:r>
              <a:rPr lang="en-US" dirty="0" err="1" smtClean="0"/>
              <a:t>birikim</a:t>
            </a:r>
            <a:r>
              <a:rPr lang="en-US" dirty="0" err="1"/>
              <a:t>i</a:t>
            </a:r>
            <a:r>
              <a:rPr lang="en-US" dirty="0" smtClean="0"/>
              <a:t> </a:t>
            </a:r>
            <a:r>
              <a:rPr lang="en-US" dirty="0" err="1"/>
              <a:t>anne</a:t>
            </a:r>
            <a:r>
              <a:rPr lang="en-US" dirty="0"/>
              <a:t> </a:t>
            </a:r>
            <a:r>
              <a:rPr lang="en-US" dirty="0" err="1"/>
              <a:t>kanındakinden</a:t>
            </a:r>
            <a:r>
              <a:rPr lang="en-US" dirty="0"/>
              <a:t> %10-15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 smtClean="0"/>
              <a:t>fazla</a:t>
            </a:r>
            <a:r>
              <a:rPr lang="en-US" dirty="0" smtClean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parsiyel</a:t>
            </a:r>
            <a:r>
              <a:rPr lang="en-US" dirty="0"/>
              <a:t> O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 err="1" smtClean="0"/>
              <a:t>basıncı</a:t>
            </a:r>
            <a:r>
              <a:rPr lang="en-US" dirty="0" smtClean="0"/>
              <a:t> </a:t>
            </a:r>
            <a:r>
              <a:rPr lang="en-US" dirty="0"/>
              <a:t>20-30 mmHg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 smtClean="0"/>
              <a:t>düşük</a:t>
            </a:r>
            <a:r>
              <a:rPr lang="en-US" dirty="0" smtClean="0"/>
              <a:t> </a:t>
            </a:r>
          </a:p>
          <a:p>
            <a:pPr>
              <a:spcBef>
                <a:spcPts val="800"/>
              </a:spcBef>
            </a:pPr>
            <a:r>
              <a:rPr lang="en-US" dirty="0" smtClean="0"/>
              <a:t>Normal </a:t>
            </a:r>
            <a:r>
              <a:rPr lang="en-US" dirty="0" err="1"/>
              <a:t>oda</a:t>
            </a:r>
            <a:r>
              <a:rPr lang="en-US" dirty="0"/>
              <a:t> </a:t>
            </a:r>
            <a:r>
              <a:rPr lang="en-US" dirty="0" err="1"/>
              <a:t>havasında</a:t>
            </a:r>
            <a:r>
              <a:rPr lang="en-US" dirty="0"/>
              <a:t> </a:t>
            </a:r>
            <a:r>
              <a:rPr lang="en-US" dirty="0" err="1"/>
              <a:t>COHb</a:t>
            </a:r>
            <a:r>
              <a:rPr lang="en-US" dirty="0"/>
              <a:t> </a:t>
            </a:r>
            <a:r>
              <a:rPr lang="en-US" dirty="0" err="1"/>
              <a:t>yarılanma</a:t>
            </a:r>
            <a:r>
              <a:rPr lang="en-US" dirty="0"/>
              <a:t> </a:t>
            </a:r>
            <a:r>
              <a:rPr lang="en-US" dirty="0" err="1"/>
              <a:t>süresi</a:t>
            </a:r>
            <a:r>
              <a:rPr lang="en-US" dirty="0"/>
              <a:t> </a:t>
            </a:r>
            <a:r>
              <a:rPr lang="en-US" dirty="0" err="1"/>
              <a:t>annede</a:t>
            </a:r>
            <a:r>
              <a:rPr lang="en-US" dirty="0"/>
              <a:t> 3–4 </a:t>
            </a:r>
            <a:r>
              <a:rPr lang="en-US" dirty="0" err="1" smtClean="0"/>
              <a:t>saat</a:t>
            </a:r>
            <a:r>
              <a:rPr lang="en-US" dirty="0" smtClean="0"/>
              <a:t>, </a:t>
            </a:r>
            <a:r>
              <a:rPr lang="en-US" dirty="0" err="1" smtClean="0"/>
              <a:t>fetüste</a:t>
            </a:r>
            <a:r>
              <a:rPr lang="en-US" dirty="0" smtClean="0"/>
              <a:t> </a:t>
            </a:r>
            <a:r>
              <a:rPr lang="en-US" dirty="0"/>
              <a:t>6–7 </a:t>
            </a:r>
            <a:r>
              <a:rPr lang="en-US" dirty="0" err="1" smtClean="0"/>
              <a:t>saat</a:t>
            </a:r>
            <a:endParaRPr lang="en-US" dirty="0" smtClean="0"/>
          </a:p>
          <a:p>
            <a:pPr>
              <a:spcBef>
                <a:spcPts val="800"/>
              </a:spcBef>
            </a:pPr>
            <a:r>
              <a:rPr lang="en-US" dirty="0" smtClean="0"/>
              <a:t>Fetal </a:t>
            </a:r>
            <a:r>
              <a:rPr lang="en-US" dirty="0" err="1"/>
              <a:t>Hb</a:t>
            </a:r>
            <a:r>
              <a:rPr lang="en-US" dirty="0"/>
              <a:t>, </a:t>
            </a:r>
            <a:r>
              <a:rPr lang="en-US" dirty="0" err="1"/>
              <a:t>CO’e</a:t>
            </a:r>
            <a:r>
              <a:rPr lang="en-US" dirty="0"/>
              <a:t> </a:t>
            </a:r>
            <a:r>
              <a:rPr lang="en-US" dirty="0" err="1" smtClean="0"/>
              <a:t>yetiskin</a:t>
            </a:r>
            <a:r>
              <a:rPr lang="en-US" dirty="0" smtClean="0"/>
              <a:t> </a:t>
            </a:r>
            <a:r>
              <a:rPr lang="en-US" dirty="0" err="1"/>
              <a:t>Hb’inden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yüksek</a:t>
            </a:r>
            <a:r>
              <a:rPr lang="en-US" dirty="0"/>
              <a:t> </a:t>
            </a:r>
            <a:r>
              <a:rPr lang="en-US" dirty="0" err="1"/>
              <a:t>affinite</a:t>
            </a:r>
            <a:r>
              <a:rPr lang="en-US" dirty="0"/>
              <a:t> </a:t>
            </a:r>
            <a:r>
              <a:rPr lang="en-US" dirty="0" err="1"/>
              <a:t>gösterir</a:t>
            </a:r>
            <a:r>
              <a:rPr lang="en-US" dirty="0"/>
              <a:t>. </a:t>
            </a:r>
            <a:endParaRPr lang="en-US" dirty="0" smtClean="0"/>
          </a:p>
          <a:p>
            <a:pPr>
              <a:spcBef>
                <a:spcPts val="800"/>
              </a:spcBef>
            </a:pPr>
            <a:r>
              <a:rPr lang="en-US" dirty="0"/>
              <a:t>Bu </a:t>
            </a:r>
            <a:r>
              <a:rPr lang="en-US" dirty="0" err="1"/>
              <a:t>nedenle</a:t>
            </a:r>
            <a:r>
              <a:rPr lang="en-US" dirty="0"/>
              <a:t> </a:t>
            </a:r>
            <a:r>
              <a:rPr lang="en-US" dirty="0" err="1"/>
              <a:t>fetusta</a:t>
            </a:r>
            <a:r>
              <a:rPr lang="en-US" dirty="0"/>
              <a:t> CO </a:t>
            </a:r>
            <a:r>
              <a:rPr lang="en-US" dirty="0" err="1" smtClean="0"/>
              <a:t>atılımı</a:t>
            </a:r>
            <a:r>
              <a:rPr lang="en-US" dirty="0" smtClean="0"/>
              <a:t>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kötü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/>
              <a:t>hipoksi</a:t>
            </a:r>
            <a:r>
              <a:rPr lang="en-US" dirty="0"/>
              <a:t> </a:t>
            </a:r>
            <a:r>
              <a:rPr lang="en-US" dirty="0" err="1"/>
              <a:t>anne</a:t>
            </a:r>
            <a:r>
              <a:rPr lang="en-US" dirty="0"/>
              <a:t> </a:t>
            </a:r>
            <a:r>
              <a:rPr lang="en-US" dirty="0" err="1"/>
              <a:t>dokusundakinden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 smtClean="0"/>
              <a:t>derin</a:t>
            </a:r>
            <a:endParaRPr lang="en-US" dirty="0"/>
          </a:p>
          <a:p>
            <a:pPr>
              <a:spcBef>
                <a:spcPts val="8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743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839" y="244158"/>
            <a:ext cx="8181148" cy="133985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Uzun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süreli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takip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endikasyonları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en-US" dirty="0" err="1"/>
              <a:t>Bilinç</a:t>
            </a:r>
            <a:r>
              <a:rPr lang="en-US" dirty="0"/>
              <a:t> </a:t>
            </a:r>
            <a:r>
              <a:rPr lang="en-US" dirty="0" err="1"/>
              <a:t>kaybı</a:t>
            </a:r>
            <a:endParaRPr lang="tr-TR" dirty="0"/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en-US" dirty="0" err="1" smtClean="0"/>
              <a:t>Nörolojik</a:t>
            </a:r>
            <a:r>
              <a:rPr lang="en-US" dirty="0" smtClean="0"/>
              <a:t> </a:t>
            </a:r>
            <a:r>
              <a:rPr lang="en-US" dirty="0" err="1" smtClean="0"/>
              <a:t>defisit</a:t>
            </a:r>
            <a:endParaRPr lang="tr-TR" dirty="0" smtClean="0"/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en-US" dirty="0" err="1" smtClean="0"/>
              <a:t>Klinik</a:t>
            </a:r>
            <a:r>
              <a:rPr lang="en-US" dirty="0" smtClean="0"/>
              <a:t> </a:t>
            </a:r>
            <a:r>
              <a:rPr lang="en-US" dirty="0" err="1"/>
              <a:t>veya</a:t>
            </a:r>
            <a:r>
              <a:rPr lang="en-US" dirty="0"/>
              <a:t> EKG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kardiyak</a:t>
            </a:r>
            <a:r>
              <a:rPr lang="en-US" dirty="0"/>
              <a:t> </a:t>
            </a:r>
            <a:r>
              <a:rPr lang="en-US" dirty="0" err="1"/>
              <a:t>etkilenme</a:t>
            </a:r>
            <a:endParaRPr lang="tr-TR" dirty="0"/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en-US" dirty="0" err="1"/>
              <a:t>Metabolik</a:t>
            </a:r>
            <a:r>
              <a:rPr lang="en-US" dirty="0"/>
              <a:t> </a:t>
            </a:r>
            <a:r>
              <a:rPr lang="en-US" dirty="0" err="1"/>
              <a:t>asidoz</a:t>
            </a:r>
            <a:endParaRPr lang="tr-TR" dirty="0"/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en-US" dirty="0" err="1"/>
              <a:t>Anormal</a:t>
            </a:r>
            <a:r>
              <a:rPr lang="en-US" dirty="0"/>
              <a:t> </a:t>
            </a:r>
            <a:r>
              <a:rPr lang="en-US" dirty="0" err="1"/>
              <a:t>göğüs</a:t>
            </a:r>
            <a:r>
              <a:rPr lang="en-US" dirty="0"/>
              <a:t> </a:t>
            </a:r>
            <a:r>
              <a:rPr lang="en-US" dirty="0" err="1"/>
              <a:t>radyogramı</a:t>
            </a:r>
            <a:endParaRPr lang="tr-TR" dirty="0"/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en-US" dirty="0" err="1"/>
              <a:t>COHb</a:t>
            </a:r>
            <a:r>
              <a:rPr lang="en-US" dirty="0"/>
              <a:t>&gt;%25 </a:t>
            </a:r>
            <a:endParaRPr lang="tr-TR" dirty="0"/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en-US" dirty="0" err="1"/>
              <a:t>COHb</a:t>
            </a:r>
            <a:r>
              <a:rPr lang="en-US" dirty="0"/>
              <a:t>&gt;%15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kardiyak</a:t>
            </a:r>
            <a:r>
              <a:rPr lang="en-US" dirty="0"/>
              <a:t> </a:t>
            </a:r>
            <a:r>
              <a:rPr lang="en-US" dirty="0" err="1"/>
              <a:t>komorbitide</a:t>
            </a:r>
            <a:endParaRPr lang="tr-TR" dirty="0"/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en-US" dirty="0" err="1"/>
              <a:t>COHb</a:t>
            </a:r>
            <a:r>
              <a:rPr lang="en-US" dirty="0"/>
              <a:t>&gt;%10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gebelik</a:t>
            </a:r>
            <a:endParaRPr lang="tr-TR" dirty="0"/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en-US" dirty="0"/>
              <a:t>PaO2&lt;60 mmHg</a:t>
            </a:r>
            <a:endParaRPr lang="tr-TR" dirty="0"/>
          </a:p>
          <a:p>
            <a:pPr>
              <a:lnSpc>
                <a:spcPct val="110000"/>
              </a:lnSpc>
              <a:spcBef>
                <a:spcPts val="8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899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00"/>
            <a:ext cx="9144000" cy="670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621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Önlemler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800"/>
              </a:spcBef>
            </a:pPr>
            <a:r>
              <a:rPr lang="en-US" dirty="0" err="1" smtClean="0"/>
              <a:t>Binaların</a:t>
            </a:r>
            <a:r>
              <a:rPr lang="en-US" dirty="0" smtClean="0"/>
              <a:t> </a:t>
            </a:r>
            <a:r>
              <a:rPr lang="en-US" dirty="0" err="1" smtClean="0"/>
              <a:t>menfez</a:t>
            </a:r>
            <a:r>
              <a:rPr lang="en-US" dirty="0" smtClean="0"/>
              <a:t>, </a:t>
            </a:r>
            <a:r>
              <a:rPr lang="en-US" dirty="0" err="1" smtClean="0"/>
              <a:t>baca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tesisatlarının</a:t>
            </a:r>
            <a:r>
              <a:rPr lang="en-US" dirty="0" smtClean="0"/>
              <a:t> </a:t>
            </a:r>
            <a:r>
              <a:rPr lang="en-US" dirty="0" err="1" smtClean="0"/>
              <a:t>usulüne</a:t>
            </a:r>
            <a:r>
              <a:rPr lang="en-US" dirty="0" smtClean="0"/>
              <a:t> </a:t>
            </a:r>
            <a:r>
              <a:rPr lang="en-US" dirty="0" err="1" smtClean="0"/>
              <a:t>uygun</a:t>
            </a:r>
            <a:r>
              <a:rPr lang="en-US" dirty="0" smtClean="0"/>
              <a:t> </a:t>
            </a:r>
            <a:r>
              <a:rPr lang="en-US" dirty="0" err="1" smtClean="0"/>
              <a:t>yapılması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denetimi</a:t>
            </a:r>
            <a:endParaRPr lang="en-US" dirty="0" smtClean="0"/>
          </a:p>
          <a:p>
            <a:pPr>
              <a:spcBef>
                <a:spcPts val="800"/>
              </a:spcBef>
            </a:pPr>
            <a:r>
              <a:rPr lang="en-US" dirty="0" err="1" smtClean="0"/>
              <a:t>Ustalık</a:t>
            </a:r>
            <a:r>
              <a:rPr lang="en-US" dirty="0" smtClean="0"/>
              <a:t>, </a:t>
            </a:r>
            <a:r>
              <a:rPr lang="en-US" dirty="0" err="1" smtClean="0"/>
              <a:t>çıraklık</a:t>
            </a:r>
            <a:r>
              <a:rPr lang="en-US" dirty="0" smtClean="0"/>
              <a:t> </a:t>
            </a:r>
            <a:r>
              <a:rPr lang="en-US" dirty="0" err="1" smtClean="0"/>
              <a:t>eğitimi</a:t>
            </a:r>
            <a:r>
              <a:rPr lang="en-US" dirty="0" smtClean="0"/>
              <a:t>, </a:t>
            </a:r>
            <a:r>
              <a:rPr lang="en-US" dirty="0" err="1" smtClean="0"/>
              <a:t>sertifikasyon</a:t>
            </a:r>
            <a:endParaRPr lang="en-US" dirty="0" smtClean="0"/>
          </a:p>
          <a:p>
            <a:pPr>
              <a:spcBef>
                <a:spcPts val="800"/>
              </a:spcBef>
            </a:pPr>
            <a:r>
              <a:rPr lang="en-US" dirty="0" smtClean="0"/>
              <a:t>Soba </a:t>
            </a:r>
            <a:r>
              <a:rPr lang="en-US" dirty="0" err="1" smtClean="0"/>
              <a:t>yerine</a:t>
            </a:r>
            <a:r>
              <a:rPr lang="en-US" dirty="0" smtClean="0"/>
              <a:t> </a:t>
            </a:r>
            <a:r>
              <a:rPr lang="en-US" dirty="0" err="1" smtClean="0"/>
              <a:t>kalorifer</a:t>
            </a:r>
            <a:r>
              <a:rPr lang="en-US" dirty="0" smtClean="0"/>
              <a:t> </a:t>
            </a:r>
            <a:r>
              <a:rPr lang="en-US" dirty="0" err="1" smtClean="0"/>
              <a:t>gibi</a:t>
            </a:r>
            <a:r>
              <a:rPr lang="en-US" dirty="0" smtClean="0"/>
              <a:t> </a:t>
            </a:r>
            <a:r>
              <a:rPr lang="en-US" dirty="0" err="1" smtClean="0"/>
              <a:t>yöntemlerin</a:t>
            </a:r>
            <a:r>
              <a:rPr lang="en-US" dirty="0" smtClean="0"/>
              <a:t> </a:t>
            </a:r>
            <a:r>
              <a:rPr lang="en-US" dirty="0" err="1" smtClean="0"/>
              <a:t>kullanılması</a:t>
            </a:r>
            <a:endParaRPr lang="en-US" dirty="0" smtClean="0"/>
          </a:p>
          <a:p>
            <a:pPr>
              <a:spcBef>
                <a:spcPts val="800"/>
              </a:spcBef>
            </a:pPr>
            <a:r>
              <a:rPr lang="en-US" dirty="0" err="1" smtClean="0"/>
              <a:t>Kaliteli</a:t>
            </a:r>
            <a:r>
              <a:rPr lang="en-US" dirty="0" smtClean="0"/>
              <a:t> </a:t>
            </a:r>
            <a:r>
              <a:rPr lang="en-US" dirty="0" err="1" smtClean="0"/>
              <a:t>yakıt</a:t>
            </a:r>
            <a:r>
              <a:rPr lang="en-US" dirty="0" smtClean="0"/>
              <a:t> </a:t>
            </a:r>
            <a:r>
              <a:rPr lang="en-US" dirty="0" err="1" smtClean="0"/>
              <a:t>tüketimi</a:t>
            </a:r>
            <a:endParaRPr lang="en-US" dirty="0" smtClean="0"/>
          </a:p>
          <a:p>
            <a:pPr>
              <a:spcBef>
                <a:spcPts val="800"/>
              </a:spcBef>
            </a:pPr>
            <a:r>
              <a:rPr lang="en-US" dirty="0" err="1" smtClean="0"/>
              <a:t>Toplumun</a:t>
            </a:r>
            <a:r>
              <a:rPr lang="en-US" dirty="0" smtClean="0"/>
              <a:t> </a:t>
            </a:r>
            <a:r>
              <a:rPr lang="en-US" dirty="0" err="1" smtClean="0"/>
              <a:t>farkındalık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eğitimi</a:t>
            </a:r>
            <a:endParaRPr lang="en-US" dirty="0" smtClean="0"/>
          </a:p>
          <a:p>
            <a:pPr>
              <a:spcBef>
                <a:spcPts val="800"/>
              </a:spcBef>
            </a:pPr>
            <a:r>
              <a:rPr lang="en-US" dirty="0" err="1" smtClean="0"/>
              <a:t>Erken</a:t>
            </a:r>
            <a:r>
              <a:rPr lang="en-US" dirty="0" smtClean="0"/>
              <a:t> </a:t>
            </a:r>
            <a:r>
              <a:rPr lang="en-US" dirty="0" err="1" smtClean="0"/>
              <a:t>uyarı</a:t>
            </a:r>
            <a:r>
              <a:rPr lang="en-US" dirty="0" smtClean="0"/>
              <a:t> </a:t>
            </a:r>
            <a:r>
              <a:rPr lang="en-US" dirty="0" err="1" smtClean="0"/>
              <a:t>sistemleri</a:t>
            </a:r>
            <a:r>
              <a:rPr lang="en-US" dirty="0" smtClean="0"/>
              <a:t>, </a:t>
            </a:r>
            <a:r>
              <a:rPr lang="en-US" dirty="0" err="1" smtClean="0"/>
              <a:t>detektörler</a:t>
            </a:r>
            <a:endParaRPr lang="en-US" dirty="0" smtClean="0"/>
          </a:p>
          <a:p>
            <a:pPr>
              <a:spcBef>
                <a:spcPts val="800"/>
              </a:spcBef>
            </a:pPr>
            <a:r>
              <a:rPr lang="en-US" dirty="0" err="1" smtClean="0"/>
              <a:t>COHb</a:t>
            </a:r>
            <a:r>
              <a:rPr lang="en-US" dirty="0" smtClean="0"/>
              <a:t> </a:t>
            </a:r>
            <a:r>
              <a:rPr lang="en-US" dirty="0" err="1" smtClean="0"/>
              <a:t>ölçümü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hiperbarik</a:t>
            </a:r>
            <a:r>
              <a:rPr lang="en-US" dirty="0" smtClean="0"/>
              <a:t> </a:t>
            </a:r>
            <a:r>
              <a:rPr lang="en-US" dirty="0" err="1" smtClean="0"/>
              <a:t>oksijen</a:t>
            </a:r>
            <a:r>
              <a:rPr lang="en-US" dirty="0" smtClean="0"/>
              <a:t> </a:t>
            </a:r>
            <a:r>
              <a:rPr lang="en-US" dirty="0" err="1" smtClean="0"/>
              <a:t>tedavi</a:t>
            </a:r>
            <a:r>
              <a:rPr lang="en-US" dirty="0" smtClean="0"/>
              <a:t> </a:t>
            </a:r>
            <a:r>
              <a:rPr lang="en-US" dirty="0" err="1" smtClean="0"/>
              <a:t>imkanlarının</a:t>
            </a:r>
            <a:r>
              <a:rPr lang="en-US" dirty="0" smtClean="0"/>
              <a:t> </a:t>
            </a:r>
            <a:r>
              <a:rPr lang="en-US" dirty="0" err="1" smtClean="0"/>
              <a:t>artırılması</a:t>
            </a:r>
            <a:endParaRPr lang="en-US" dirty="0" smtClean="0"/>
          </a:p>
          <a:p>
            <a:pPr>
              <a:spcBef>
                <a:spcPts val="800"/>
              </a:spcBef>
            </a:pPr>
            <a:endParaRPr lang="en-US" dirty="0" smtClean="0"/>
          </a:p>
          <a:p>
            <a:pPr>
              <a:spcBef>
                <a:spcPts val="8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534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Özetle</a:t>
            </a:r>
            <a:r>
              <a:rPr lang="is-IS" dirty="0" smtClean="0">
                <a:solidFill>
                  <a:schemeClr val="tx1"/>
                </a:solidFill>
              </a:rPr>
              <a:t>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18082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619805"/>
              </p:ext>
            </p:extLst>
          </p:nvPr>
        </p:nvGraphicFramePr>
        <p:xfrm>
          <a:off x="313957" y="1241395"/>
          <a:ext cx="8505383" cy="4124536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8505383"/>
              </a:tblGrid>
              <a:tr h="4903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KARBONMONOKSİT ZEHİRLENMESİ TANI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846292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Semptomlar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: 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2000" dirty="0" err="1" smtClean="0">
                          <a:latin typeface="Calibri"/>
                          <a:cs typeface="Calibri"/>
                        </a:rPr>
                        <a:t>Nonspesifik</a:t>
                      </a:r>
                      <a:r>
                        <a:rPr lang="en-US" sz="2000" dirty="0" smtClean="0">
                          <a:latin typeface="Calibri"/>
                          <a:cs typeface="Calibri"/>
                        </a:rPr>
                        <a:t>. 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2000" dirty="0" err="1" smtClean="0">
                          <a:latin typeface="Calibri"/>
                          <a:cs typeface="Calibri"/>
                        </a:rPr>
                        <a:t>Ensık</a:t>
                      </a:r>
                      <a:r>
                        <a:rPr lang="en-US" sz="2000" dirty="0" smtClean="0">
                          <a:latin typeface="Calibri"/>
                          <a:cs typeface="Calibri"/>
                        </a:rPr>
                        <a:t>;</a:t>
                      </a:r>
                      <a:r>
                        <a:rPr lang="en-US" sz="2000" baseline="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000" baseline="0" dirty="0" err="1" smtClean="0">
                          <a:latin typeface="Calibri"/>
                          <a:cs typeface="Calibri"/>
                        </a:rPr>
                        <a:t>baş</a:t>
                      </a:r>
                      <a:r>
                        <a:rPr lang="en-US" sz="2000" baseline="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000" baseline="0" dirty="0" err="1" smtClean="0">
                          <a:latin typeface="Calibri"/>
                          <a:cs typeface="Calibri"/>
                        </a:rPr>
                        <a:t>ağrısı</a:t>
                      </a:r>
                      <a:r>
                        <a:rPr lang="en-US" sz="2000" baseline="0" dirty="0" smtClean="0">
                          <a:latin typeface="Calibri"/>
                          <a:cs typeface="Calibri"/>
                        </a:rPr>
                        <a:t>, </a:t>
                      </a:r>
                      <a:r>
                        <a:rPr lang="en-US" sz="2000" baseline="0" dirty="0" err="1" smtClean="0">
                          <a:latin typeface="Calibri"/>
                          <a:cs typeface="Calibri"/>
                        </a:rPr>
                        <a:t>baş</a:t>
                      </a:r>
                      <a:r>
                        <a:rPr lang="en-US" sz="2000" baseline="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000" baseline="0" dirty="0" err="1" smtClean="0">
                          <a:latin typeface="Calibri"/>
                          <a:cs typeface="Calibri"/>
                        </a:rPr>
                        <a:t>dönmesi</a:t>
                      </a:r>
                      <a:r>
                        <a:rPr lang="en-US" sz="2000" baseline="0" dirty="0" smtClean="0">
                          <a:latin typeface="Calibri"/>
                          <a:cs typeface="Calibri"/>
                        </a:rPr>
                        <a:t>, </a:t>
                      </a:r>
                      <a:r>
                        <a:rPr lang="en-US" sz="2000" baseline="0" dirty="0" err="1" smtClean="0">
                          <a:latin typeface="Calibri"/>
                          <a:cs typeface="Calibri"/>
                        </a:rPr>
                        <a:t>bulantı</a:t>
                      </a:r>
                      <a:r>
                        <a:rPr lang="en-US" sz="2000" baseline="0" dirty="0" smtClean="0">
                          <a:latin typeface="Calibri"/>
                          <a:cs typeface="Calibri"/>
                        </a:rPr>
                        <a:t>/</a:t>
                      </a:r>
                      <a:r>
                        <a:rPr lang="en-US" sz="2000" baseline="0" dirty="0" err="1" smtClean="0">
                          <a:latin typeface="Calibri"/>
                          <a:cs typeface="Calibri"/>
                        </a:rPr>
                        <a:t>kusma</a:t>
                      </a:r>
                      <a:r>
                        <a:rPr lang="en-US" sz="2000" baseline="0" dirty="0" smtClean="0">
                          <a:latin typeface="Calibri"/>
                          <a:cs typeface="Calibri"/>
                        </a:rPr>
                        <a:t>, </a:t>
                      </a:r>
                      <a:r>
                        <a:rPr lang="en-US" sz="2000" baseline="0" dirty="0" err="1" smtClean="0">
                          <a:latin typeface="Calibri"/>
                          <a:cs typeface="Calibri"/>
                        </a:rPr>
                        <a:t>konfüzyon</a:t>
                      </a:r>
                      <a:r>
                        <a:rPr lang="en-US" sz="2000" baseline="0" dirty="0" smtClean="0">
                          <a:latin typeface="Calibri"/>
                          <a:cs typeface="Calibri"/>
                        </a:rPr>
                        <a:t>, </a:t>
                      </a:r>
                      <a:r>
                        <a:rPr lang="en-US" sz="2000" baseline="0" dirty="0" err="1" smtClean="0">
                          <a:latin typeface="Calibri"/>
                          <a:cs typeface="Calibri"/>
                        </a:rPr>
                        <a:t>halsizlik</a:t>
                      </a:r>
                      <a:r>
                        <a:rPr lang="en-US" sz="2000" baseline="0" dirty="0" smtClean="0">
                          <a:latin typeface="Calibri"/>
                          <a:cs typeface="Calibri"/>
                        </a:rPr>
                        <a:t>, </a:t>
                      </a:r>
                      <a:r>
                        <a:rPr lang="en-US" sz="2000" baseline="0" dirty="0" err="1" smtClean="0">
                          <a:latin typeface="Calibri"/>
                          <a:cs typeface="Calibri"/>
                        </a:rPr>
                        <a:t>göğüs</a:t>
                      </a:r>
                      <a:r>
                        <a:rPr lang="en-US" sz="2000" baseline="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000" baseline="0" dirty="0" err="1" smtClean="0">
                          <a:latin typeface="Calibri"/>
                          <a:cs typeface="Calibri"/>
                        </a:rPr>
                        <a:t>ağrısı</a:t>
                      </a:r>
                      <a:r>
                        <a:rPr lang="en-US" sz="2000" baseline="0" dirty="0" smtClean="0">
                          <a:latin typeface="Calibri"/>
                          <a:cs typeface="Calibri"/>
                        </a:rPr>
                        <a:t>, </a:t>
                      </a:r>
                      <a:r>
                        <a:rPr lang="en-US" sz="2000" baseline="0" dirty="0" err="1" smtClean="0">
                          <a:latin typeface="Calibri"/>
                          <a:cs typeface="Calibri"/>
                        </a:rPr>
                        <a:t>nefes</a:t>
                      </a:r>
                      <a:r>
                        <a:rPr lang="en-US" sz="2000" baseline="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000" baseline="0" dirty="0" err="1" smtClean="0">
                          <a:latin typeface="Calibri"/>
                          <a:cs typeface="Calibri"/>
                        </a:rPr>
                        <a:t>darlığı</a:t>
                      </a:r>
                      <a:r>
                        <a:rPr lang="en-US" sz="2000" baseline="0" dirty="0" smtClean="0">
                          <a:latin typeface="Calibri"/>
                          <a:cs typeface="Calibri"/>
                        </a:rPr>
                        <a:t>, </a:t>
                      </a:r>
                      <a:r>
                        <a:rPr lang="en-US" sz="2000" baseline="0" dirty="0" err="1" smtClean="0">
                          <a:latin typeface="Calibri"/>
                          <a:cs typeface="Calibri"/>
                        </a:rPr>
                        <a:t>biliç</a:t>
                      </a:r>
                      <a:r>
                        <a:rPr lang="en-US" sz="2000" baseline="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000" baseline="0" dirty="0" err="1" smtClean="0">
                          <a:latin typeface="Calibri"/>
                          <a:cs typeface="Calibri"/>
                        </a:rPr>
                        <a:t>kaybı</a:t>
                      </a:r>
                      <a:endParaRPr lang="en-US" sz="2000" baseline="0" dirty="0" smtClean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61961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err="1" smtClean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Tanı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öncesi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yönetimi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lang="en-US" sz="2000" baseline="0" dirty="0" err="1" smtClean="0">
                          <a:latin typeface="Calibri"/>
                          <a:cs typeface="Calibri"/>
                        </a:rPr>
                        <a:t>COHb</a:t>
                      </a:r>
                      <a:r>
                        <a:rPr lang="en-US" sz="2000" baseline="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000" baseline="0" dirty="0" err="1" smtClean="0">
                          <a:latin typeface="Calibri"/>
                          <a:cs typeface="Calibri"/>
                        </a:rPr>
                        <a:t>düzeyi</a:t>
                      </a:r>
                      <a:r>
                        <a:rPr lang="en-US" sz="2000" baseline="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000" baseline="0" dirty="0" err="1" smtClean="0">
                          <a:latin typeface="Calibri"/>
                          <a:cs typeface="Calibri"/>
                        </a:rPr>
                        <a:t>için</a:t>
                      </a:r>
                      <a:r>
                        <a:rPr lang="en-US" sz="2000" baseline="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000" baseline="0" dirty="0" err="1" smtClean="0">
                          <a:latin typeface="Calibri"/>
                          <a:cs typeface="Calibri"/>
                        </a:rPr>
                        <a:t>beklerken</a:t>
                      </a:r>
                      <a:r>
                        <a:rPr lang="en-US" sz="2000" baseline="0" dirty="0" smtClean="0">
                          <a:latin typeface="Calibri"/>
                          <a:cs typeface="Calibri"/>
                        </a:rPr>
                        <a:t> %100 O</a:t>
                      </a:r>
                      <a:r>
                        <a:rPr lang="en-US" sz="2000" baseline="-25000" dirty="0" smtClean="0">
                          <a:latin typeface="Calibri"/>
                          <a:cs typeface="Calibri"/>
                        </a:rPr>
                        <a:t>2</a:t>
                      </a:r>
                      <a:r>
                        <a:rPr lang="en-US" sz="2000" baseline="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000" baseline="0" dirty="0" err="1" smtClean="0">
                          <a:latin typeface="Calibri"/>
                          <a:cs typeface="Calibri"/>
                        </a:rPr>
                        <a:t>başlanması</a:t>
                      </a:r>
                      <a:endParaRPr lang="en-US" sz="2000" dirty="0" smtClean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637171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2000" b="1" baseline="0" dirty="0" err="1" smtClean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Belirtiler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lang="en-US" sz="2000" baseline="0" dirty="0" err="1" smtClean="0">
                          <a:latin typeface="Calibri"/>
                          <a:cs typeface="Calibri"/>
                        </a:rPr>
                        <a:t>Kiraz</a:t>
                      </a:r>
                      <a:r>
                        <a:rPr lang="en-US" sz="2000" baseline="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000" baseline="0" dirty="0" err="1" smtClean="0">
                          <a:latin typeface="Calibri"/>
                          <a:cs typeface="Calibri"/>
                        </a:rPr>
                        <a:t>kırmızısı</a:t>
                      </a:r>
                      <a:r>
                        <a:rPr lang="en-US" sz="2000" baseline="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000" baseline="0" dirty="0" err="1" smtClean="0">
                          <a:latin typeface="Calibri"/>
                          <a:cs typeface="Calibri"/>
                        </a:rPr>
                        <a:t>renk</a:t>
                      </a:r>
                      <a:r>
                        <a:rPr lang="en-US" sz="2000" baseline="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000" baseline="0" dirty="0" err="1" smtClean="0">
                          <a:latin typeface="Calibri"/>
                          <a:cs typeface="Calibri"/>
                        </a:rPr>
                        <a:t>değişikliği</a:t>
                      </a:r>
                      <a:r>
                        <a:rPr lang="en-US" sz="2000" baseline="0" dirty="0" smtClean="0">
                          <a:latin typeface="Calibri"/>
                          <a:cs typeface="Calibri"/>
                        </a:rPr>
                        <a:t> nadir</a:t>
                      </a:r>
                    </a:p>
                  </a:txBody>
                  <a:tcPr/>
                </a:tc>
              </a:tr>
              <a:tr h="49031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err="1" smtClean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COHb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düzeyinin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önemi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lang="en-US" sz="2000" baseline="0" dirty="0" err="1" smtClean="0">
                          <a:latin typeface="Calibri"/>
                          <a:cs typeface="Calibri"/>
                        </a:rPr>
                        <a:t>Klinik</a:t>
                      </a:r>
                      <a:r>
                        <a:rPr lang="en-US" sz="2000" baseline="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000" baseline="0" dirty="0" err="1" smtClean="0">
                          <a:latin typeface="Calibri"/>
                          <a:cs typeface="Calibri"/>
                        </a:rPr>
                        <a:t>tanıyı</a:t>
                      </a:r>
                      <a:r>
                        <a:rPr lang="en-US" sz="2000" baseline="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000" baseline="0" dirty="0" err="1" smtClean="0">
                          <a:latin typeface="Calibri"/>
                          <a:cs typeface="Calibri"/>
                        </a:rPr>
                        <a:t>destekler</a:t>
                      </a:r>
                      <a:r>
                        <a:rPr lang="en-US" sz="2000" baseline="0" dirty="0" smtClean="0">
                          <a:latin typeface="Calibri"/>
                          <a:cs typeface="Calibri"/>
                        </a:rPr>
                        <a:t>. </a:t>
                      </a:r>
                      <a:r>
                        <a:rPr lang="en-US" sz="2000" baseline="0" dirty="0" err="1" smtClean="0">
                          <a:latin typeface="Calibri"/>
                          <a:cs typeface="Calibri"/>
                        </a:rPr>
                        <a:t>Semptomlar</a:t>
                      </a:r>
                      <a:r>
                        <a:rPr lang="en-US" sz="2000" baseline="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000" baseline="0" dirty="0" err="1" smtClean="0">
                          <a:latin typeface="Calibri"/>
                          <a:cs typeface="Calibri"/>
                        </a:rPr>
                        <a:t>ve</a:t>
                      </a:r>
                      <a:r>
                        <a:rPr lang="en-US" sz="2000" baseline="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000" baseline="0" dirty="0" err="1" smtClean="0">
                          <a:latin typeface="Calibri"/>
                          <a:cs typeface="Calibri"/>
                        </a:rPr>
                        <a:t>prognoz</a:t>
                      </a:r>
                      <a:r>
                        <a:rPr lang="en-US" sz="2000" baseline="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000" baseline="0" dirty="0" err="1" smtClean="0">
                          <a:latin typeface="Calibri"/>
                          <a:cs typeface="Calibri"/>
                        </a:rPr>
                        <a:t>ile</a:t>
                      </a:r>
                      <a:r>
                        <a:rPr lang="en-US" sz="2000" baseline="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000" baseline="0" dirty="0" err="1" smtClean="0">
                          <a:latin typeface="Calibri"/>
                          <a:cs typeface="Calibri"/>
                        </a:rPr>
                        <a:t>korelasyonu</a:t>
                      </a:r>
                      <a:r>
                        <a:rPr lang="en-US" sz="2000" baseline="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000" baseline="0" dirty="0" err="1" smtClean="0">
                          <a:latin typeface="Calibri"/>
                          <a:cs typeface="Calibri"/>
                        </a:rPr>
                        <a:t>zayıftır</a:t>
                      </a:r>
                      <a:endParaRPr lang="en-US" sz="2000" baseline="0" dirty="0" smtClean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4109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402060"/>
              </p:ext>
            </p:extLst>
          </p:nvPr>
        </p:nvGraphicFramePr>
        <p:xfrm>
          <a:off x="570830" y="456605"/>
          <a:ext cx="8062989" cy="610150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8062989"/>
              </a:tblGrid>
              <a:tr h="47087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KARBONMONOKSİT ZEHİRLENMESİ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YÖNETİMİ</a:t>
                      </a:r>
                    </a:p>
                  </a:txBody>
                  <a:tcPr/>
                </a:tc>
              </a:tr>
              <a:tr h="85918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Normobarik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oksijen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tedavisi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lang="en-US" sz="2000" dirty="0" err="1" smtClean="0">
                          <a:latin typeface="Calibri"/>
                          <a:cs typeface="Calibri"/>
                        </a:rPr>
                        <a:t>COHb</a:t>
                      </a:r>
                      <a:r>
                        <a:rPr lang="en-US" sz="2000" dirty="0" smtClean="0">
                          <a:latin typeface="Calibri"/>
                          <a:cs typeface="Calibri"/>
                        </a:rPr>
                        <a:t> normal </a:t>
                      </a:r>
                      <a:r>
                        <a:rPr lang="en-US" sz="2000" dirty="0" err="1" smtClean="0">
                          <a:latin typeface="Calibri"/>
                          <a:cs typeface="Calibri"/>
                        </a:rPr>
                        <a:t>olana</a:t>
                      </a:r>
                      <a:r>
                        <a:rPr lang="en-US" sz="200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000" dirty="0" err="1" smtClean="0">
                          <a:latin typeface="Calibri"/>
                          <a:cs typeface="Calibri"/>
                        </a:rPr>
                        <a:t>dek</a:t>
                      </a:r>
                      <a:r>
                        <a:rPr lang="en-US" sz="2000" dirty="0" smtClean="0">
                          <a:latin typeface="Calibri"/>
                          <a:cs typeface="Calibri"/>
                        </a:rPr>
                        <a:t> (&lt;%3) </a:t>
                      </a:r>
                      <a:r>
                        <a:rPr lang="en-US" sz="2000" dirty="0" err="1" smtClean="0">
                          <a:latin typeface="Calibri"/>
                          <a:cs typeface="Calibri"/>
                        </a:rPr>
                        <a:t>ve</a:t>
                      </a:r>
                      <a:r>
                        <a:rPr lang="en-US" sz="2000" dirty="0" smtClean="0">
                          <a:latin typeface="Calibri"/>
                          <a:cs typeface="Calibri"/>
                        </a:rPr>
                        <a:t> hasta </a:t>
                      </a:r>
                      <a:r>
                        <a:rPr lang="en-US" sz="2000" dirty="0" err="1" smtClean="0">
                          <a:latin typeface="Calibri"/>
                          <a:cs typeface="Calibri"/>
                        </a:rPr>
                        <a:t>asemptomatik</a:t>
                      </a:r>
                      <a:r>
                        <a:rPr lang="en-US" sz="2000" baseline="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000" baseline="0" dirty="0" err="1" smtClean="0">
                          <a:latin typeface="Calibri"/>
                          <a:cs typeface="Calibri"/>
                        </a:rPr>
                        <a:t>olana</a:t>
                      </a:r>
                      <a:r>
                        <a:rPr lang="en-US" sz="2000" baseline="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000" baseline="0" dirty="0" err="1" smtClean="0">
                          <a:latin typeface="Calibri"/>
                          <a:cs typeface="Calibri"/>
                        </a:rPr>
                        <a:t>dek</a:t>
                      </a:r>
                      <a:r>
                        <a:rPr lang="en-US" sz="2000" baseline="0" dirty="0" smtClean="0">
                          <a:latin typeface="Calibri"/>
                          <a:cs typeface="Calibri"/>
                        </a:rPr>
                        <a:t> (6 </a:t>
                      </a:r>
                      <a:r>
                        <a:rPr lang="en-US" sz="2000" baseline="0" dirty="0" err="1" smtClean="0">
                          <a:latin typeface="Calibri"/>
                          <a:cs typeface="Calibri"/>
                        </a:rPr>
                        <a:t>saat</a:t>
                      </a:r>
                      <a:r>
                        <a:rPr lang="en-US" sz="2000" baseline="0" dirty="0" smtClean="0">
                          <a:latin typeface="Calibri"/>
                          <a:cs typeface="Calibri"/>
                        </a:rPr>
                        <a:t>) </a:t>
                      </a:r>
                      <a:r>
                        <a:rPr lang="tr-TR" sz="2000" i="1" baseline="0" dirty="0" smtClean="0">
                          <a:latin typeface="Calibri"/>
                          <a:cs typeface="Calibri"/>
                        </a:rPr>
                        <a:t>geri </a:t>
                      </a:r>
                      <a:r>
                        <a:rPr lang="tr-TR" sz="2000" i="1" baseline="0" dirty="0" err="1" smtClean="0">
                          <a:latin typeface="Calibri"/>
                          <a:cs typeface="Calibri"/>
                        </a:rPr>
                        <a:t>solumasız</a:t>
                      </a:r>
                      <a:r>
                        <a:rPr lang="en-US" sz="2000" b="1" i="1" dirty="0" smtClean="0">
                          <a:solidFill>
                            <a:srgbClr val="3366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000" b="1" i="1" dirty="0" err="1" smtClean="0">
                          <a:solidFill>
                            <a:srgbClr val="3366FF"/>
                          </a:solidFill>
                          <a:latin typeface="Calibri"/>
                          <a:cs typeface="Calibri"/>
                        </a:rPr>
                        <a:t>yüz</a:t>
                      </a:r>
                      <a:r>
                        <a:rPr lang="en-US" sz="2000" b="1" i="1" dirty="0" smtClean="0">
                          <a:solidFill>
                            <a:srgbClr val="3366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000" b="1" i="1" dirty="0" err="1" smtClean="0">
                          <a:solidFill>
                            <a:srgbClr val="3366FF"/>
                          </a:solidFill>
                          <a:latin typeface="Calibri"/>
                          <a:cs typeface="Calibri"/>
                        </a:rPr>
                        <a:t>maskesi</a:t>
                      </a:r>
                      <a:r>
                        <a:rPr lang="en-US" sz="2000" b="1" i="1" dirty="0" smtClean="0">
                          <a:solidFill>
                            <a:srgbClr val="3366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000" b="1" i="1" dirty="0" err="1" smtClean="0">
                          <a:solidFill>
                            <a:srgbClr val="3366FF"/>
                          </a:solidFill>
                          <a:latin typeface="Calibri"/>
                          <a:cs typeface="Calibri"/>
                        </a:rPr>
                        <a:t>ile</a:t>
                      </a:r>
                      <a:r>
                        <a:rPr lang="en-US" sz="2000" b="1" i="1" dirty="0" smtClean="0">
                          <a:solidFill>
                            <a:srgbClr val="3366FF"/>
                          </a:solidFill>
                          <a:latin typeface="Calibri"/>
                          <a:cs typeface="Calibri"/>
                        </a:rPr>
                        <a:t> %100 </a:t>
                      </a:r>
                      <a:r>
                        <a:rPr lang="en-US" sz="2000" b="1" i="1" dirty="0" err="1" smtClean="0">
                          <a:solidFill>
                            <a:srgbClr val="3366FF"/>
                          </a:solidFill>
                          <a:latin typeface="Calibri"/>
                          <a:cs typeface="Calibri"/>
                        </a:rPr>
                        <a:t>oksijen</a:t>
                      </a:r>
                      <a:r>
                        <a:rPr lang="en-US" sz="2000" i="1" baseline="0" dirty="0" smtClean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000" dirty="0" err="1" smtClean="0">
                          <a:latin typeface="Calibri"/>
                          <a:cs typeface="Calibri"/>
                        </a:rPr>
                        <a:t>veya</a:t>
                      </a:r>
                      <a:r>
                        <a:rPr lang="en-US" sz="200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000" dirty="0" err="1" smtClean="0">
                          <a:latin typeface="Calibri"/>
                          <a:cs typeface="Calibri"/>
                        </a:rPr>
                        <a:t>endotrakeal</a:t>
                      </a:r>
                      <a:r>
                        <a:rPr lang="en-US" sz="200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000" dirty="0" err="1" smtClean="0">
                          <a:latin typeface="Calibri"/>
                          <a:cs typeface="Calibri"/>
                        </a:rPr>
                        <a:t>tüp</a:t>
                      </a:r>
                      <a:endParaRPr lang="en-US" sz="2000" dirty="0" smtClean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1890212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Hiperbarik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oksijen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tedavisi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(HBOT) </a:t>
                      </a:r>
                      <a:r>
                        <a:rPr lang="en-US" sz="2000" b="1" baseline="0" dirty="0" err="1" smtClean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için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seçim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kriterleri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: 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2000" baseline="0" dirty="0" err="1" smtClean="0">
                          <a:latin typeface="Calibri"/>
                          <a:cs typeface="Calibri"/>
                        </a:rPr>
                        <a:t>bilinç</a:t>
                      </a:r>
                      <a:r>
                        <a:rPr lang="en-US" sz="2000" baseline="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000" baseline="0" dirty="0" err="1" smtClean="0">
                          <a:latin typeface="Calibri"/>
                          <a:cs typeface="Calibri"/>
                        </a:rPr>
                        <a:t>kaybı</a:t>
                      </a:r>
                      <a:r>
                        <a:rPr lang="en-US" sz="2000" baseline="0" dirty="0" smtClean="0">
                          <a:latin typeface="Calibri"/>
                          <a:cs typeface="Calibri"/>
                        </a:rPr>
                        <a:t> 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2000" baseline="0" dirty="0" err="1" smtClean="0">
                          <a:latin typeface="Calibri"/>
                          <a:cs typeface="Calibri"/>
                        </a:rPr>
                        <a:t>iskemik</a:t>
                      </a:r>
                      <a:r>
                        <a:rPr lang="en-US" sz="2000" baseline="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000" baseline="0" dirty="0" err="1" smtClean="0">
                          <a:latin typeface="Calibri"/>
                          <a:cs typeface="Calibri"/>
                        </a:rPr>
                        <a:t>kardiyak</a:t>
                      </a:r>
                      <a:r>
                        <a:rPr lang="en-US" sz="2000" baseline="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000" baseline="0" dirty="0" err="1" smtClean="0">
                          <a:latin typeface="Calibri"/>
                          <a:cs typeface="Calibri"/>
                        </a:rPr>
                        <a:t>değişiklikler</a:t>
                      </a:r>
                      <a:endParaRPr lang="en-US" sz="2000" baseline="0" dirty="0" smtClean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2000" baseline="0" dirty="0" err="1" smtClean="0">
                          <a:latin typeface="Calibri"/>
                          <a:cs typeface="Calibri"/>
                        </a:rPr>
                        <a:t>nörolojik</a:t>
                      </a:r>
                      <a:r>
                        <a:rPr lang="en-US" sz="2000" baseline="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000" baseline="0" dirty="0" err="1" smtClean="0">
                          <a:latin typeface="Calibri"/>
                          <a:cs typeface="Calibri"/>
                        </a:rPr>
                        <a:t>defisit</a:t>
                      </a:r>
                      <a:endParaRPr lang="en-US" sz="2000" baseline="0" dirty="0" smtClean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2000" baseline="0" dirty="0" err="1" smtClean="0">
                          <a:latin typeface="Calibri"/>
                          <a:cs typeface="Calibri"/>
                        </a:rPr>
                        <a:t>ciddi</a:t>
                      </a:r>
                      <a:r>
                        <a:rPr lang="en-US" sz="2000" baseline="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000" baseline="0" dirty="0" err="1" smtClean="0">
                          <a:latin typeface="Calibri"/>
                          <a:cs typeface="Calibri"/>
                        </a:rPr>
                        <a:t>metabolik</a:t>
                      </a:r>
                      <a:r>
                        <a:rPr lang="en-US" sz="2000" baseline="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000" baseline="0" dirty="0" err="1" smtClean="0">
                          <a:latin typeface="Calibri"/>
                          <a:cs typeface="Calibri"/>
                        </a:rPr>
                        <a:t>asidoz</a:t>
                      </a:r>
                      <a:endParaRPr lang="en-US" sz="2000" baseline="0" dirty="0" smtClean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2000" baseline="0" dirty="0" err="1" smtClean="0">
                          <a:latin typeface="Calibri"/>
                          <a:cs typeface="Calibri"/>
                        </a:rPr>
                        <a:t>veya</a:t>
                      </a:r>
                      <a:r>
                        <a:rPr lang="en-US" sz="2000" baseline="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000" baseline="0" dirty="0" err="1" smtClean="0">
                          <a:latin typeface="Calibri"/>
                          <a:cs typeface="Calibri"/>
                        </a:rPr>
                        <a:t>COHg</a:t>
                      </a:r>
                      <a:r>
                        <a:rPr lang="en-US" sz="2000" baseline="0" dirty="0" smtClean="0">
                          <a:latin typeface="Calibri"/>
                          <a:cs typeface="Calibri"/>
                        </a:rPr>
                        <a:t>&gt;%25 </a:t>
                      </a:r>
                    </a:p>
                  </a:txBody>
                  <a:tcPr/>
                </a:tc>
              </a:tr>
              <a:tr h="60143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err="1" smtClean="0">
                          <a:latin typeface="Calibri"/>
                          <a:cs typeface="Calibri"/>
                        </a:rPr>
                        <a:t>Hafif</a:t>
                      </a:r>
                      <a:r>
                        <a:rPr lang="en-US" sz="2000" baseline="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000" baseline="0" dirty="0" err="1" smtClean="0">
                          <a:latin typeface="Calibri"/>
                          <a:cs typeface="Calibri"/>
                        </a:rPr>
                        <a:t>zehirlenmelerde</a:t>
                      </a:r>
                      <a:r>
                        <a:rPr lang="en-US" sz="2000" baseline="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000" baseline="0" dirty="0" err="1" smtClean="0">
                          <a:latin typeface="Calibri"/>
                          <a:cs typeface="Calibri"/>
                        </a:rPr>
                        <a:t>klinisyen</a:t>
                      </a:r>
                      <a:r>
                        <a:rPr lang="en-US" sz="2000" baseline="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000" baseline="0" dirty="0" err="1" smtClean="0">
                          <a:latin typeface="Calibri"/>
                          <a:cs typeface="Calibri"/>
                        </a:rPr>
                        <a:t>değerlendirmesine</a:t>
                      </a:r>
                      <a:r>
                        <a:rPr lang="en-US" sz="2000" baseline="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000" baseline="0" dirty="0" err="1" smtClean="0">
                          <a:latin typeface="Calibri"/>
                          <a:cs typeface="Calibri"/>
                        </a:rPr>
                        <a:t>göre</a:t>
                      </a:r>
                      <a:r>
                        <a:rPr lang="en-US" sz="2000" baseline="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000" baseline="0" dirty="0" err="1" smtClean="0">
                          <a:latin typeface="Calibri"/>
                          <a:cs typeface="Calibri"/>
                        </a:rPr>
                        <a:t>tedavi</a:t>
                      </a:r>
                      <a:r>
                        <a:rPr lang="en-US" sz="2000" baseline="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000" baseline="0" dirty="0" err="1" smtClean="0">
                          <a:latin typeface="Calibri"/>
                          <a:cs typeface="Calibri"/>
                        </a:rPr>
                        <a:t>verilebilir</a:t>
                      </a:r>
                      <a:endParaRPr lang="en-US" sz="2000" baseline="0" dirty="0" smtClean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1511821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2000" b="1" baseline="0" dirty="0" err="1" smtClean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Hiperbarik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oksijen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tedavisinini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hedefleri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: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2000" baseline="0" dirty="0" smtClean="0">
                          <a:latin typeface="Calibri"/>
                          <a:cs typeface="Calibri"/>
                        </a:rPr>
                        <a:t>NÖROKOGNİTİF SEKELİN ÖNLENMESİ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2000" baseline="0" dirty="0" smtClean="0">
                          <a:latin typeface="Calibri"/>
                          <a:cs typeface="Calibri"/>
                        </a:rPr>
                        <a:t>Optimal HBO </a:t>
                      </a:r>
                      <a:r>
                        <a:rPr lang="en-US" sz="2000" baseline="0" dirty="0" err="1" smtClean="0">
                          <a:latin typeface="Calibri"/>
                          <a:cs typeface="Calibri"/>
                        </a:rPr>
                        <a:t>protokolü</a:t>
                      </a:r>
                      <a:r>
                        <a:rPr lang="en-US" sz="2000" baseline="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000" baseline="0" dirty="0" err="1" smtClean="0">
                          <a:latin typeface="Calibri"/>
                          <a:cs typeface="Calibri"/>
                        </a:rPr>
                        <a:t>yoktur</a:t>
                      </a:r>
                      <a:r>
                        <a:rPr lang="en-US" sz="2000" baseline="0" dirty="0" smtClean="0">
                          <a:latin typeface="Calibri"/>
                          <a:cs typeface="Calibri"/>
                        </a:rPr>
                        <a:t>. </a:t>
                      </a:r>
                      <a:r>
                        <a:rPr lang="en-US" sz="2000" baseline="0" dirty="0" err="1" smtClean="0">
                          <a:latin typeface="Calibri"/>
                          <a:cs typeface="Calibri"/>
                        </a:rPr>
                        <a:t>Ancak</a:t>
                      </a:r>
                      <a:r>
                        <a:rPr lang="en-US" sz="2000" baseline="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000" baseline="0" dirty="0" err="1" smtClean="0">
                          <a:latin typeface="Calibri"/>
                          <a:cs typeface="Calibri"/>
                        </a:rPr>
                        <a:t>persistan</a:t>
                      </a:r>
                      <a:r>
                        <a:rPr lang="en-US" sz="2000" baseline="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000" baseline="0" dirty="0" err="1" smtClean="0">
                          <a:latin typeface="Calibri"/>
                          <a:cs typeface="Calibri"/>
                        </a:rPr>
                        <a:t>semptomatik</a:t>
                      </a:r>
                      <a:r>
                        <a:rPr lang="en-US" sz="2000" baseline="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000" baseline="0" dirty="0" err="1" smtClean="0">
                          <a:latin typeface="Calibri"/>
                          <a:cs typeface="Calibri"/>
                        </a:rPr>
                        <a:t>hastada</a:t>
                      </a:r>
                      <a:r>
                        <a:rPr lang="en-US" sz="2000" baseline="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000" baseline="0" dirty="0" err="1" smtClean="0">
                          <a:latin typeface="Calibri"/>
                          <a:cs typeface="Calibri"/>
                        </a:rPr>
                        <a:t>önerilen</a:t>
                      </a:r>
                      <a:r>
                        <a:rPr lang="en-US" sz="2000" baseline="0" dirty="0" smtClean="0">
                          <a:latin typeface="Calibri"/>
                          <a:cs typeface="Calibri"/>
                        </a:rPr>
                        <a:t>; </a:t>
                      </a:r>
                      <a:r>
                        <a:rPr lang="en-US" sz="2000" baseline="0" dirty="0" err="1" smtClean="0">
                          <a:latin typeface="Calibri"/>
                          <a:cs typeface="Calibri"/>
                        </a:rPr>
                        <a:t>maksimum</a:t>
                      </a:r>
                      <a:r>
                        <a:rPr lang="en-US" sz="2000" baseline="0" dirty="0" smtClean="0">
                          <a:latin typeface="Calibri"/>
                          <a:cs typeface="Calibri"/>
                        </a:rPr>
                        <a:t> 3 </a:t>
                      </a:r>
                      <a:r>
                        <a:rPr lang="en-US" sz="2000" baseline="0" dirty="0" err="1" smtClean="0">
                          <a:latin typeface="Calibri"/>
                          <a:cs typeface="Calibri"/>
                        </a:rPr>
                        <a:t>tedavi</a:t>
                      </a:r>
                      <a:endParaRPr lang="en-US" sz="2000" baseline="0" dirty="0" smtClean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5015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250497"/>
              </p:ext>
            </p:extLst>
          </p:nvPr>
        </p:nvGraphicFramePr>
        <p:xfrm>
          <a:off x="1369999" y="1027363"/>
          <a:ext cx="6449796" cy="2094681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6449796"/>
              </a:tblGrid>
              <a:tr h="62945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KARBONMONOKSİT ZEHİRLENMESİ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HASTA TAKİBİ</a:t>
                      </a:r>
                    </a:p>
                  </a:txBody>
                  <a:tcPr/>
                </a:tc>
              </a:tr>
              <a:tr h="92773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Kaza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ile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zehirlenme</a:t>
                      </a:r>
                      <a:r>
                        <a:rPr lang="en-US" dirty="0" smtClean="0"/>
                        <a:t>: </a:t>
                      </a:r>
                      <a:r>
                        <a:rPr lang="en-US" b="1" i="1" dirty="0" smtClean="0">
                          <a:latin typeface="Calibri"/>
                          <a:cs typeface="Calibri"/>
                        </a:rPr>
                        <a:t>KOGNİTİF SEKELİN TARANMASI İÇİN 4-6 HAFTA TAKİP</a:t>
                      </a:r>
                      <a:endParaRPr lang="en-US" b="1" i="1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53749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Kasıtlı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zehirlenme</a:t>
                      </a:r>
                      <a:r>
                        <a:rPr lang="en-US" baseline="0" dirty="0" smtClean="0"/>
                        <a:t>: PSİKİYATRİK TAKİP ZORUNLU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7884926"/>
              </p:ext>
            </p:extLst>
          </p:nvPr>
        </p:nvGraphicFramePr>
        <p:xfrm>
          <a:off x="1341453" y="3139163"/>
          <a:ext cx="6493203" cy="2953666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6493203"/>
              </a:tblGrid>
              <a:tr h="57002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KARBONMONOKSİT ZEHİRLENMESİ ÖNLEME</a:t>
                      </a:r>
                      <a:endParaRPr lang="en-US" sz="2000" dirty="0"/>
                    </a:p>
                  </a:txBody>
                  <a:tcPr/>
                </a:tc>
              </a:tr>
              <a:tr h="981501">
                <a:tc>
                  <a:txBody>
                    <a:bodyPr/>
                    <a:lstStyle/>
                    <a:p>
                      <a:r>
                        <a:rPr lang="en-US" dirty="0" smtClean="0"/>
                        <a:t>HALKIN EĞİTİMİ: </a:t>
                      </a:r>
                      <a:r>
                        <a:rPr lang="en-US" dirty="0" err="1" smtClean="0"/>
                        <a:t>Doğru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ve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uygun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jeneratör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kullanımı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doğru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ısınma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koşulları</a:t>
                      </a:r>
                      <a:endParaRPr lang="en-US" dirty="0"/>
                    </a:p>
                  </a:txBody>
                  <a:tcPr/>
                </a:tc>
              </a:tr>
              <a:tr h="1402144">
                <a:tc>
                  <a:txBody>
                    <a:bodyPr/>
                    <a:lstStyle/>
                    <a:p>
                      <a:r>
                        <a:rPr lang="en-US" dirty="0" smtClean="0"/>
                        <a:t>CO ALARMLARI: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="1" i="1" baseline="0" dirty="0" smtClean="0">
                          <a:solidFill>
                            <a:srgbClr val="FF0000"/>
                          </a:solidFill>
                        </a:rPr>
                        <a:t>Her </a:t>
                      </a:r>
                      <a:r>
                        <a:rPr lang="en-US" b="1" i="1" baseline="0" dirty="0" err="1" smtClean="0">
                          <a:solidFill>
                            <a:srgbClr val="FF0000"/>
                          </a:solidFill>
                        </a:rPr>
                        <a:t>ev</a:t>
                      </a:r>
                      <a:r>
                        <a:rPr lang="en-US" b="1" i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="1" i="1" baseline="0" dirty="0" err="1" smtClean="0">
                          <a:solidFill>
                            <a:srgbClr val="FF0000"/>
                          </a:solidFill>
                        </a:rPr>
                        <a:t>için</a:t>
                      </a:r>
                      <a:r>
                        <a:rPr lang="en-US" b="1" i="1" baseline="0" dirty="0" smtClean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en-US" b="1" i="1" baseline="0" dirty="0" err="1" smtClean="0">
                          <a:solidFill>
                            <a:srgbClr val="FF0000"/>
                          </a:solidFill>
                        </a:rPr>
                        <a:t>özellikle</a:t>
                      </a:r>
                      <a:r>
                        <a:rPr lang="en-US" b="1" i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="1" i="1" baseline="0" dirty="0" err="1" smtClean="0">
                          <a:solidFill>
                            <a:srgbClr val="FF0000"/>
                          </a:solidFill>
                        </a:rPr>
                        <a:t>uyunulan</a:t>
                      </a:r>
                      <a:r>
                        <a:rPr lang="en-US" b="1" i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="1" i="1" baseline="0" dirty="0" err="1" smtClean="0">
                          <a:solidFill>
                            <a:srgbClr val="FF0000"/>
                          </a:solidFill>
                        </a:rPr>
                        <a:t>bölgeye</a:t>
                      </a:r>
                      <a:r>
                        <a:rPr lang="en-US" b="1" i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="1" i="1" baseline="0" dirty="0" err="1" smtClean="0">
                          <a:solidFill>
                            <a:srgbClr val="FF0000"/>
                          </a:solidFill>
                        </a:rPr>
                        <a:t>yakın</a:t>
                      </a:r>
                      <a:r>
                        <a:rPr lang="en-US" b="1" i="1" baseline="0" dirty="0" smtClean="0">
                          <a:solidFill>
                            <a:srgbClr val="FF0000"/>
                          </a:solidFill>
                        </a:rPr>
                        <a:t>  en </a:t>
                      </a:r>
                      <a:r>
                        <a:rPr lang="en-US" b="1" i="1" baseline="0" dirty="0" err="1" smtClean="0">
                          <a:solidFill>
                            <a:srgbClr val="FF0000"/>
                          </a:solidFill>
                        </a:rPr>
                        <a:t>az</a:t>
                      </a:r>
                      <a:r>
                        <a:rPr lang="en-US" b="1" i="1" baseline="0" dirty="0" smtClean="0">
                          <a:solidFill>
                            <a:srgbClr val="FF0000"/>
                          </a:solidFill>
                        </a:rPr>
                        <a:t> 1 </a:t>
                      </a:r>
                      <a:r>
                        <a:rPr lang="en-US" b="1" i="1" baseline="0" dirty="0" err="1" smtClean="0">
                          <a:solidFill>
                            <a:srgbClr val="FF0000"/>
                          </a:solidFill>
                        </a:rPr>
                        <a:t>adet</a:t>
                      </a:r>
                      <a:r>
                        <a:rPr lang="en-US" b="1" i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="1" i="1" baseline="0" dirty="0" err="1" smtClean="0">
                          <a:solidFill>
                            <a:srgbClr val="FF0000"/>
                          </a:solidFill>
                        </a:rPr>
                        <a:t>bulunmasının</a:t>
                      </a:r>
                      <a:r>
                        <a:rPr lang="en-US" b="1" i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="1" i="1" baseline="0" dirty="0" err="1" smtClean="0">
                          <a:solidFill>
                            <a:srgbClr val="FF0000"/>
                          </a:solidFill>
                        </a:rPr>
                        <a:t>desteklenmesi</a:t>
                      </a:r>
                      <a:r>
                        <a:rPr lang="en-US" i="1" baseline="0" dirty="0" smtClean="0">
                          <a:solidFill>
                            <a:srgbClr val="FF0000"/>
                          </a:solidFill>
                        </a:rPr>
                        <a:t>. </a:t>
                      </a:r>
                      <a:r>
                        <a:rPr lang="en-US" baseline="0" dirty="0" err="1" smtClean="0"/>
                        <a:t>Üretici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talimatlarına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göre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alarmların</a:t>
                      </a:r>
                      <a:r>
                        <a:rPr lang="en-US" baseline="0" dirty="0" smtClean="0"/>
                        <a:t> 5-7 </a:t>
                      </a:r>
                      <a:r>
                        <a:rPr lang="en-US" baseline="0" dirty="0" err="1" smtClean="0"/>
                        <a:t>yılda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bir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yenilenmesi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5283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Kaynaklar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637" y="2133601"/>
            <a:ext cx="8144003" cy="3931920"/>
          </a:xfrm>
        </p:spPr>
        <p:txBody>
          <a:bodyPr>
            <a:normAutofit fontScale="47500" lnSpcReduction="20000"/>
          </a:bodyPr>
          <a:lstStyle/>
          <a:p>
            <a:pPr lvl="0">
              <a:lnSpc>
                <a:spcPct val="120000"/>
              </a:lnSpc>
              <a:spcBef>
                <a:spcPts val="200"/>
              </a:spcBef>
            </a:pPr>
            <a:r>
              <a:rPr lang="en-US" dirty="0" err="1" smtClean="0">
                <a:latin typeface="Times New Roman"/>
                <a:cs typeface="Times New Roman"/>
              </a:rPr>
              <a:t>Feruze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Turan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Sönmez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Harun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Günes</a:t>
            </a:r>
            <a:r>
              <a:rPr lang="en-US" dirty="0">
                <a:latin typeface="Times New Roman"/>
                <a:cs typeface="Times New Roman"/>
              </a:rPr>
              <a:t>̧ </a:t>
            </a:r>
            <a:r>
              <a:rPr lang="en-US" dirty="0" err="1">
                <a:latin typeface="Times New Roman"/>
                <a:cs typeface="Times New Roman"/>
              </a:rPr>
              <a:t>Ayhan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Saritas</a:t>
            </a:r>
            <a:r>
              <a:rPr lang="en-US" dirty="0" smtClean="0">
                <a:latin typeface="Times New Roman"/>
                <a:cs typeface="Times New Roman"/>
              </a:rPr>
              <a:t>̧, </a:t>
            </a:r>
            <a:r>
              <a:rPr lang="en-US" dirty="0" err="1" smtClean="0">
                <a:latin typeface="Times New Roman"/>
                <a:cs typeface="Times New Roman"/>
              </a:rPr>
              <a:t>Hayati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Kandis</a:t>
            </a:r>
            <a:r>
              <a:rPr lang="en-US" dirty="0">
                <a:latin typeface="Times New Roman"/>
                <a:cs typeface="Times New Roman"/>
              </a:rPr>
              <a:t>. Carbon Monoxide Poisoning: Clinical Manifestations, Consequences, Monitoring, Diagnosis and Treatment of Toxicity. </a:t>
            </a:r>
            <a:r>
              <a:rPr lang="en-US" dirty="0" err="1">
                <a:latin typeface="Times New Roman"/>
                <a:cs typeface="Times New Roman"/>
              </a:rPr>
              <a:t>Konuralp</a:t>
            </a:r>
            <a:r>
              <a:rPr lang="en-US" dirty="0">
                <a:latin typeface="Times New Roman"/>
                <a:cs typeface="Times New Roman"/>
              </a:rPr>
              <a:t> Tıp </a:t>
            </a:r>
            <a:r>
              <a:rPr lang="en-US" dirty="0" err="1">
                <a:latin typeface="Times New Roman"/>
                <a:cs typeface="Times New Roman"/>
              </a:rPr>
              <a:t>Dergisi</a:t>
            </a:r>
            <a:r>
              <a:rPr lang="en-US" dirty="0">
                <a:latin typeface="Times New Roman"/>
                <a:cs typeface="Times New Roman"/>
              </a:rPr>
              <a:t> 2015;7(3):192-198. </a:t>
            </a:r>
            <a:endParaRPr lang="tr-TR" dirty="0">
              <a:latin typeface="Times New Roman"/>
              <a:cs typeface="Times New Roman"/>
            </a:endParaRPr>
          </a:p>
          <a:p>
            <a:pPr lvl="0">
              <a:lnSpc>
                <a:spcPct val="120000"/>
              </a:lnSpc>
              <a:spcBef>
                <a:spcPts val="200"/>
              </a:spcBef>
            </a:pPr>
            <a:r>
              <a:rPr lang="en-US" dirty="0" err="1">
                <a:latin typeface="Times New Roman"/>
                <a:cs typeface="Times New Roman"/>
              </a:rPr>
              <a:t>Hayati</a:t>
            </a:r>
            <a:r>
              <a:rPr lang="en-US" dirty="0">
                <a:latin typeface="Times New Roman"/>
                <a:cs typeface="Times New Roman"/>
              </a:rPr>
              <a:t> KANDİŞ, </a:t>
            </a:r>
            <a:r>
              <a:rPr lang="en-US" dirty="0" err="1">
                <a:latin typeface="Times New Roman"/>
                <a:cs typeface="Times New Roman"/>
              </a:rPr>
              <a:t>Yavuz</a:t>
            </a:r>
            <a:r>
              <a:rPr lang="en-US" dirty="0">
                <a:latin typeface="Times New Roman"/>
                <a:cs typeface="Times New Roman"/>
              </a:rPr>
              <a:t> KATIRCI, </a:t>
            </a:r>
            <a:r>
              <a:rPr lang="en-US" dirty="0" err="1">
                <a:latin typeface="Times New Roman"/>
                <a:cs typeface="Times New Roman"/>
              </a:rPr>
              <a:t>Bekir</a:t>
            </a:r>
            <a:r>
              <a:rPr lang="en-US" dirty="0">
                <a:latin typeface="Times New Roman"/>
                <a:cs typeface="Times New Roman"/>
              </a:rPr>
              <a:t> Sami KARAPOLAT. </a:t>
            </a:r>
            <a:r>
              <a:rPr lang="en-US" i="1" dirty="0" err="1">
                <a:latin typeface="Times New Roman"/>
                <a:cs typeface="Times New Roman"/>
              </a:rPr>
              <a:t>Düzce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Üniversitesi</a:t>
            </a:r>
            <a:r>
              <a:rPr lang="en-US" i="1" dirty="0">
                <a:latin typeface="Times New Roman"/>
                <a:cs typeface="Times New Roman"/>
              </a:rPr>
              <a:t> Tıp </a:t>
            </a:r>
            <a:r>
              <a:rPr lang="en-US" i="1" dirty="0" err="1">
                <a:latin typeface="Times New Roman"/>
                <a:cs typeface="Times New Roman"/>
              </a:rPr>
              <a:t>Fakültesi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Dergisi</a:t>
            </a:r>
            <a:r>
              <a:rPr lang="en-US" i="1" dirty="0">
                <a:latin typeface="Times New Roman"/>
                <a:cs typeface="Times New Roman"/>
              </a:rPr>
              <a:t> 2009; 11(3):54-60.</a:t>
            </a:r>
            <a:endParaRPr lang="tr-TR" dirty="0">
              <a:latin typeface="Times New Roman"/>
              <a:cs typeface="Times New Roman"/>
            </a:endParaRPr>
          </a:p>
          <a:p>
            <a:pPr lvl="0">
              <a:lnSpc>
                <a:spcPct val="120000"/>
              </a:lnSpc>
              <a:spcBef>
                <a:spcPts val="200"/>
              </a:spcBef>
            </a:pPr>
            <a:r>
              <a:rPr lang="en-US" dirty="0" err="1">
                <a:latin typeface="Times New Roman"/>
                <a:cs typeface="Times New Roman"/>
              </a:rPr>
              <a:t>Aynur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Özensoy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Gülümser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Heper</a:t>
            </a:r>
            <a:r>
              <a:rPr lang="en-US" dirty="0">
                <a:latin typeface="Times New Roman"/>
                <a:cs typeface="Times New Roman"/>
              </a:rPr>
              <a:t>. </a:t>
            </a:r>
            <a:r>
              <a:rPr lang="en-US" dirty="0" err="1">
                <a:latin typeface="Times New Roman"/>
                <a:cs typeface="Times New Roman"/>
              </a:rPr>
              <a:t>Karbon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Monoksit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Zehirlenmesi</a:t>
            </a:r>
            <a:r>
              <a:rPr lang="en-US" dirty="0">
                <a:latin typeface="Times New Roman"/>
                <a:cs typeface="Times New Roman"/>
              </a:rPr>
              <a:t>. AİBÜ İZZET BAYSAL TIP DERGİSİ 2009; 4 (2): 54-59</a:t>
            </a:r>
            <a:endParaRPr lang="tr-TR" dirty="0">
              <a:latin typeface="Times New Roman"/>
              <a:cs typeface="Times New Roman"/>
            </a:endParaRPr>
          </a:p>
          <a:p>
            <a:pPr lvl="0">
              <a:lnSpc>
                <a:spcPct val="120000"/>
              </a:lnSpc>
              <a:spcBef>
                <a:spcPts val="200"/>
              </a:spcBef>
            </a:pPr>
            <a:r>
              <a:rPr lang="en-US" i="1" dirty="0">
                <a:latin typeface="Times New Roman"/>
                <a:cs typeface="Times New Roman"/>
              </a:rPr>
              <a:t>K. </a:t>
            </a:r>
            <a:r>
              <a:rPr lang="en-US" i="1" dirty="0" err="1">
                <a:latin typeface="Times New Roman"/>
                <a:cs typeface="Times New Roman"/>
              </a:rPr>
              <a:t>Dere</a:t>
            </a:r>
            <a:r>
              <a:rPr lang="en-US" i="1" dirty="0">
                <a:latin typeface="Times New Roman"/>
                <a:cs typeface="Times New Roman"/>
              </a:rPr>
              <a:t>,  </a:t>
            </a:r>
            <a:r>
              <a:rPr lang="en-US" i="1" dirty="0" err="1">
                <a:latin typeface="Times New Roman"/>
                <a:cs typeface="Times New Roman"/>
              </a:rPr>
              <a:t>Hüseyin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Şen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ve</a:t>
            </a:r>
            <a:r>
              <a:rPr lang="en-US" i="1" dirty="0">
                <a:latin typeface="Times New Roman"/>
                <a:cs typeface="Times New Roman"/>
              </a:rPr>
              <a:t> ark., </a:t>
            </a:r>
            <a:r>
              <a:rPr lang="en-US" i="1" dirty="0" err="1">
                <a:latin typeface="Times New Roman"/>
                <a:cs typeface="Times New Roman"/>
              </a:rPr>
              <a:t>Karbonmonoksit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Zehirlenmesinin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Geç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Fazında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Hiperbarik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Oksijen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Tedavisi</a:t>
            </a:r>
            <a:r>
              <a:rPr lang="en-US" i="1" dirty="0">
                <a:latin typeface="Times New Roman"/>
                <a:cs typeface="Times New Roman"/>
              </a:rPr>
              <a:t>. </a:t>
            </a:r>
            <a:r>
              <a:rPr lang="en-US" i="1" dirty="0" err="1">
                <a:latin typeface="Times New Roman"/>
                <a:cs typeface="Times New Roman"/>
              </a:rPr>
              <a:t>Türk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Anest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Rean</a:t>
            </a:r>
            <a:r>
              <a:rPr lang="en-US" i="1" dirty="0">
                <a:latin typeface="Times New Roman"/>
                <a:cs typeface="Times New Roman"/>
              </a:rPr>
              <a:t> Der </a:t>
            </a:r>
            <a:r>
              <a:rPr lang="en-US" i="1" dirty="0" err="1">
                <a:latin typeface="Times New Roman"/>
                <a:cs typeface="Times New Roman"/>
              </a:rPr>
              <a:t>Dergisi</a:t>
            </a:r>
            <a:r>
              <a:rPr lang="en-US" i="1" dirty="0">
                <a:latin typeface="Times New Roman"/>
                <a:cs typeface="Times New Roman"/>
              </a:rPr>
              <a:t> 2009; 37(1):48-51.</a:t>
            </a:r>
            <a:endParaRPr lang="tr-TR" dirty="0">
              <a:latin typeface="Times New Roman"/>
              <a:cs typeface="Times New Roman"/>
            </a:endParaRPr>
          </a:p>
          <a:p>
            <a:pPr lvl="0">
              <a:lnSpc>
                <a:spcPct val="120000"/>
              </a:lnSpc>
              <a:spcBef>
                <a:spcPts val="200"/>
              </a:spcBef>
            </a:pPr>
            <a:r>
              <a:rPr lang="en-US" dirty="0">
                <a:latin typeface="Times New Roman"/>
                <a:cs typeface="Times New Roman"/>
              </a:rPr>
              <a:t>Mehmet </a:t>
            </a:r>
            <a:r>
              <a:rPr lang="en-US" dirty="0" err="1">
                <a:latin typeface="Times New Roman"/>
                <a:cs typeface="Times New Roman"/>
              </a:rPr>
              <a:t>Çıkman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Hayati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Kandis</a:t>
            </a:r>
            <a:r>
              <a:rPr lang="en-US" dirty="0">
                <a:latin typeface="Times New Roman"/>
                <a:cs typeface="Times New Roman"/>
              </a:rPr>
              <a:t>̧, </a:t>
            </a:r>
            <a:r>
              <a:rPr lang="en-US" dirty="0" err="1">
                <a:latin typeface="Times New Roman"/>
                <a:cs typeface="Times New Roman"/>
              </a:rPr>
              <a:t>Ayhan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Sarıtas</a:t>
            </a:r>
            <a:r>
              <a:rPr lang="en-US" dirty="0">
                <a:latin typeface="Times New Roman"/>
                <a:cs typeface="Times New Roman"/>
              </a:rPr>
              <a:t>̧, </a:t>
            </a:r>
            <a:r>
              <a:rPr lang="en-US" dirty="0" err="1">
                <a:latin typeface="Times New Roman"/>
                <a:cs typeface="Times New Roman"/>
              </a:rPr>
              <a:t>Melik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Çandar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Çiğdem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Kahriman</a:t>
            </a:r>
            <a:r>
              <a:rPr lang="en-US" dirty="0">
                <a:latin typeface="Times New Roman"/>
                <a:cs typeface="Times New Roman"/>
              </a:rPr>
              <a:t>. </a:t>
            </a:r>
            <a:r>
              <a:rPr lang="en-US" dirty="0" err="1">
                <a:latin typeface="Times New Roman"/>
                <a:cs typeface="Times New Roman"/>
              </a:rPr>
              <a:t>Kronik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karbonmonoksit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maruziyeti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ve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nöropsikiyatrik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semptomlar</a:t>
            </a:r>
            <a:r>
              <a:rPr lang="en-US" dirty="0">
                <a:latin typeface="Times New Roman"/>
                <a:cs typeface="Times New Roman"/>
              </a:rPr>
              <a:t>. Harran </a:t>
            </a:r>
            <a:r>
              <a:rPr lang="en-US" dirty="0" err="1">
                <a:latin typeface="Times New Roman"/>
                <a:cs typeface="Times New Roman"/>
              </a:rPr>
              <a:t>Üniversitesi</a:t>
            </a:r>
            <a:r>
              <a:rPr lang="en-US" dirty="0">
                <a:latin typeface="Times New Roman"/>
                <a:cs typeface="Times New Roman"/>
              </a:rPr>
              <a:t> Tıp </a:t>
            </a:r>
            <a:r>
              <a:rPr lang="en-US" dirty="0" err="1">
                <a:latin typeface="Times New Roman"/>
                <a:cs typeface="Times New Roman"/>
              </a:rPr>
              <a:t>Fakültesi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Dergisi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Cilt</a:t>
            </a:r>
            <a:r>
              <a:rPr lang="en-US" dirty="0">
                <a:latin typeface="Times New Roman"/>
                <a:cs typeface="Times New Roman"/>
              </a:rPr>
              <a:t>, 2013; 10: 35-38.</a:t>
            </a:r>
            <a:endParaRPr lang="tr-TR" dirty="0">
              <a:latin typeface="Times New Roman"/>
              <a:cs typeface="Times New Roman"/>
            </a:endParaRPr>
          </a:p>
          <a:p>
            <a:pPr lvl="0">
              <a:lnSpc>
                <a:spcPct val="120000"/>
              </a:lnSpc>
              <a:spcBef>
                <a:spcPts val="200"/>
              </a:spcBef>
            </a:pPr>
            <a:r>
              <a:rPr lang="en-US" dirty="0" err="1">
                <a:latin typeface="Times New Roman"/>
                <a:cs typeface="Times New Roman"/>
              </a:rPr>
              <a:t>Nevin</a:t>
            </a:r>
            <a:r>
              <a:rPr lang="en-US" dirty="0">
                <a:latin typeface="Times New Roman"/>
                <a:cs typeface="Times New Roman"/>
              </a:rPr>
              <a:t> VURAL, </a:t>
            </a:r>
            <a:r>
              <a:rPr lang="en-US" dirty="0" err="1">
                <a:latin typeface="Times New Roman"/>
                <a:cs typeface="Times New Roman"/>
              </a:rPr>
              <a:t>Rukiye</a:t>
            </a:r>
            <a:r>
              <a:rPr lang="en-US" dirty="0">
                <a:latin typeface="Times New Roman"/>
                <a:cs typeface="Times New Roman"/>
              </a:rPr>
              <a:t> KAHRAM AN. </a:t>
            </a:r>
            <a:r>
              <a:rPr lang="en-US" dirty="0" err="1">
                <a:latin typeface="Times New Roman"/>
                <a:cs typeface="Times New Roman"/>
              </a:rPr>
              <a:t>Karbonmonoksit</a:t>
            </a:r>
            <a:r>
              <a:rPr lang="en-US" dirty="0">
                <a:latin typeface="Times New Roman"/>
                <a:cs typeface="Times New Roman"/>
              </a:rPr>
              <a:t> (CO) </a:t>
            </a:r>
            <a:r>
              <a:rPr lang="en-US" dirty="0" err="1">
                <a:latin typeface="Times New Roman"/>
                <a:cs typeface="Times New Roman"/>
              </a:rPr>
              <a:t>Zehirlenmesi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ile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Ölenlerde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ve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Sigara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İçenlerde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Karboksihemoglobin</a:t>
            </a:r>
            <a:r>
              <a:rPr lang="en-US" dirty="0">
                <a:latin typeface="Times New Roman"/>
                <a:cs typeface="Times New Roman"/>
              </a:rPr>
              <a:t> (</a:t>
            </a:r>
            <a:r>
              <a:rPr lang="en-US" dirty="0" err="1">
                <a:latin typeface="Times New Roman"/>
                <a:cs typeface="Times New Roman"/>
              </a:rPr>
              <a:t>COHb</a:t>
            </a:r>
            <a:r>
              <a:rPr lang="en-US" dirty="0">
                <a:latin typeface="Times New Roman"/>
                <a:cs typeface="Times New Roman"/>
              </a:rPr>
              <a:t>) </a:t>
            </a:r>
            <a:r>
              <a:rPr lang="en-US" dirty="0" err="1">
                <a:latin typeface="Times New Roman"/>
                <a:cs typeface="Times New Roman"/>
              </a:rPr>
              <a:t>ve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Methemoglobin</a:t>
            </a:r>
            <a:r>
              <a:rPr lang="en-US" dirty="0">
                <a:latin typeface="Times New Roman"/>
                <a:cs typeface="Times New Roman"/>
              </a:rPr>
              <a:t> (</a:t>
            </a:r>
            <a:r>
              <a:rPr lang="en-US" dirty="0" err="1">
                <a:latin typeface="Times New Roman"/>
                <a:cs typeface="Times New Roman"/>
              </a:rPr>
              <a:t>MetHb</a:t>
            </a:r>
            <a:r>
              <a:rPr lang="en-US" dirty="0">
                <a:latin typeface="Times New Roman"/>
                <a:cs typeface="Times New Roman"/>
              </a:rPr>
              <a:t>) </a:t>
            </a:r>
            <a:r>
              <a:rPr lang="en-US" dirty="0" err="1">
                <a:latin typeface="Times New Roman"/>
                <a:cs typeface="Times New Roman"/>
              </a:rPr>
              <a:t>Düzeyleri</a:t>
            </a:r>
            <a:r>
              <a:rPr lang="en-US" dirty="0">
                <a:latin typeface="Times New Roman"/>
                <a:cs typeface="Times New Roman"/>
              </a:rPr>
              <a:t>. Ankara </a:t>
            </a:r>
            <a:r>
              <a:rPr lang="en-US" dirty="0" err="1">
                <a:latin typeface="Times New Roman"/>
                <a:cs typeface="Times New Roman"/>
              </a:rPr>
              <a:t>Ecz</a:t>
            </a:r>
            <a:r>
              <a:rPr lang="en-US" dirty="0">
                <a:latin typeface="Times New Roman"/>
                <a:cs typeface="Times New Roman"/>
              </a:rPr>
              <a:t>. </a:t>
            </a:r>
            <a:r>
              <a:rPr lang="en-US" dirty="0" err="1">
                <a:latin typeface="Times New Roman"/>
                <a:cs typeface="Times New Roman"/>
              </a:rPr>
              <a:t>Fak</a:t>
            </a:r>
            <a:r>
              <a:rPr lang="en-US" dirty="0">
                <a:latin typeface="Times New Roman"/>
                <a:cs typeface="Times New Roman"/>
              </a:rPr>
              <a:t>. </a:t>
            </a:r>
            <a:r>
              <a:rPr lang="en-US" dirty="0" err="1">
                <a:latin typeface="Times New Roman"/>
                <a:cs typeface="Times New Roman"/>
              </a:rPr>
              <a:t>Dergisi</a:t>
            </a:r>
            <a:r>
              <a:rPr lang="en-US" dirty="0">
                <a:latin typeface="Times New Roman"/>
                <a:cs typeface="Times New Roman"/>
              </a:rPr>
              <a:t>, 1994; 23: 1-2.</a:t>
            </a:r>
            <a:endParaRPr lang="tr-TR" dirty="0">
              <a:latin typeface="Times New Roman"/>
              <a:cs typeface="Times New Roman"/>
            </a:endParaRPr>
          </a:p>
          <a:p>
            <a:pPr lvl="0">
              <a:lnSpc>
                <a:spcPct val="120000"/>
              </a:lnSpc>
              <a:spcBef>
                <a:spcPts val="200"/>
              </a:spcBef>
            </a:pPr>
            <a:r>
              <a:rPr lang="en-US" dirty="0" err="1">
                <a:latin typeface="Times New Roman"/>
                <a:cs typeface="Times New Roman"/>
              </a:rPr>
              <a:t>Hüseyin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Şen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Sezai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Özkan</a:t>
            </a:r>
            <a:r>
              <a:rPr lang="en-US" dirty="0">
                <a:latin typeface="Times New Roman"/>
                <a:cs typeface="Times New Roman"/>
              </a:rPr>
              <a:t>. </a:t>
            </a:r>
            <a:r>
              <a:rPr lang="en-US" dirty="0" err="1">
                <a:latin typeface="Times New Roman"/>
                <a:cs typeface="Times New Roman"/>
              </a:rPr>
              <a:t>Karbonmonoksit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Zehirlenmesi</a:t>
            </a:r>
            <a:r>
              <a:rPr lang="en-US" dirty="0">
                <a:latin typeface="Times New Roman"/>
                <a:cs typeface="Times New Roman"/>
              </a:rPr>
              <a:t>. </a:t>
            </a:r>
            <a:r>
              <a:rPr lang="en-US" i="1" dirty="0">
                <a:latin typeface="Times New Roman"/>
                <a:cs typeface="Times New Roman"/>
              </a:rPr>
              <a:t>TAF </a:t>
            </a:r>
            <a:r>
              <a:rPr lang="en-US" i="1" dirty="0" err="1">
                <a:latin typeface="Times New Roman"/>
                <a:cs typeface="Times New Roman"/>
              </a:rPr>
              <a:t>Prev</a:t>
            </a:r>
            <a:r>
              <a:rPr lang="en-US" i="1" dirty="0">
                <a:latin typeface="Times New Roman"/>
                <a:cs typeface="Times New Roman"/>
              </a:rPr>
              <a:t> Med Bull 2009; 8(4):351-356 </a:t>
            </a:r>
            <a:endParaRPr lang="tr-TR" dirty="0">
              <a:latin typeface="Times New Roman"/>
              <a:cs typeface="Times New Roman"/>
            </a:endParaRPr>
          </a:p>
          <a:p>
            <a:pPr lvl="0">
              <a:lnSpc>
                <a:spcPct val="120000"/>
              </a:lnSpc>
              <a:spcBef>
                <a:spcPts val="200"/>
              </a:spcBef>
            </a:pPr>
            <a:r>
              <a:rPr lang="en-US" dirty="0" err="1">
                <a:latin typeface="Times New Roman"/>
                <a:cs typeface="Times New Roman"/>
              </a:rPr>
              <a:t>Süleyman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Metin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Şenol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Yıldız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Tolga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Çakmak</a:t>
            </a:r>
            <a:r>
              <a:rPr lang="en-US" dirty="0">
                <a:latin typeface="Times New Roman"/>
                <a:cs typeface="Times New Roman"/>
              </a:rPr>
              <a:t>. </a:t>
            </a:r>
            <a:r>
              <a:rPr lang="en-US" dirty="0" err="1">
                <a:latin typeface="Times New Roman"/>
                <a:cs typeface="Times New Roman"/>
              </a:rPr>
              <a:t>Karbonmonoksit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Zehirlenmesinde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Oksijen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Tedavilerinin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Rolu</a:t>
            </a:r>
            <a:r>
              <a:rPr lang="en-US" dirty="0">
                <a:latin typeface="Times New Roman"/>
                <a:cs typeface="Times New Roman"/>
              </a:rPr>
              <a:t>̈.  TAF </a:t>
            </a:r>
            <a:r>
              <a:rPr lang="en-US" dirty="0" err="1">
                <a:latin typeface="Times New Roman"/>
                <a:cs typeface="Times New Roman"/>
              </a:rPr>
              <a:t>Prev</a:t>
            </a:r>
            <a:r>
              <a:rPr lang="en-US" dirty="0">
                <a:latin typeface="Times New Roman"/>
                <a:cs typeface="Times New Roman"/>
              </a:rPr>
              <a:t> Med Bull 2011; 10(4): 487-494</a:t>
            </a:r>
            <a:endParaRPr lang="tr-TR" dirty="0">
              <a:latin typeface="Times New Roman"/>
              <a:cs typeface="Times New Roman"/>
            </a:endParaRPr>
          </a:p>
          <a:p>
            <a:pPr lvl="0">
              <a:lnSpc>
                <a:spcPct val="120000"/>
              </a:lnSpc>
              <a:spcBef>
                <a:spcPts val="200"/>
              </a:spcBef>
            </a:pPr>
            <a:r>
              <a:rPr lang="en-US" dirty="0" err="1">
                <a:latin typeface="Times New Roman"/>
                <a:cs typeface="Times New Roman"/>
              </a:rPr>
              <a:t>Süleyman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Metin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Şenol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Yıldız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Tolga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Çakmak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Şeref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Demirbas</a:t>
            </a:r>
            <a:r>
              <a:rPr lang="en-US" dirty="0">
                <a:latin typeface="Times New Roman"/>
                <a:cs typeface="Times New Roman"/>
              </a:rPr>
              <a:t>̧. 2010 </a:t>
            </a:r>
            <a:r>
              <a:rPr lang="en-US" dirty="0" err="1">
                <a:latin typeface="Times New Roman"/>
                <a:cs typeface="Times New Roman"/>
              </a:rPr>
              <a:t>Yılında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Türkiye’de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Karbonmonoksit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Zehirlenmesinin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Sıklığı</a:t>
            </a:r>
            <a:r>
              <a:rPr lang="en-US" dirty="0">
                <a:latin typeface="Times New Roman"/>
                <a:cs typeface="Times New Roman"/>
              </a:rPr>
              <a:t>. TAF </a:t>
            </a:r>
            <a:r>
              <a:rPr lang="en-US" dirty="0" err="1">
                <a:latin typeface="Times New Roman"/>
                <a:cs typeface="Times New Roman"/>
              </a:rPr>
              <a:t>Prev</a:t>
            </a:r>
            <a:r>
              <a:rPr lang="en-US" dirty="0">
                <a:latin typeface="Times New Roman"/>
                <a:cs typeface="Times New Roman"/>
              </a:rPr>
              <a:t> Med Bull 2011; 10(5): 587-592 </a:t>
            </a:r>
            <a:endParaRPr lang="tr-TR" dirty="0">
              <a:latin typeface="Times New Roman"/>
              <a:cs typeface="Times New Roman"/>
            </a:endParaRPr>
          </a:p>
          <a:p>
            <a:pPr lvl="0">
              <a:lnSpc>
                <a:spcPct val="120000"/>
              </a:lnSpc>
              <a:spcBef>
                <a:spcPts val="200"/>
              </a:spcBef>
            </a:pPr>
            <a:r>
              <a:rPr lang="en-US" dirty="0">
                <a:latin typeface="Times New Roman"/>
                <a:cs typeface="Times New Roman"/>
              </a:rPr>
              <a:t>Neil B. </a:t>
            </a:r>
            <a:r>
              <a:rPr lang="en-US" dirty="0" err="1">
                <a:latin typeface="Times New Roman"/>
                <a:cs typeface="Times New Roman"/>
              </a:rPr>
              <a:t>Hampson</a:t>
            </a:r>
            <a:r>
              <a:rPr lang="en-US" dirty="0">
                <a:latin typeface="Times New Roman"/>
                <a:cs typeface="Times New Roman"/>
              </a:rPr>
              <a:t>, Claude A. </a:t>
            </a:r>
            <a:r>
              <a:rPr lang="en-US" dirty="0" err="1">
                <a:latin typeface="Times New Roman"/>
                <a:cs typeface="Times New Roman"/>
              </a:rPr>
              <a:t>Piantadosi</a:t>
            </a:r>
            <a:r>
              <a:rPr lang="en-US" dirty="0">
                <a:latin typeface="Times New Roman"/>
                <a:cs typeface="Times New Roman"/>
              </a:rPr>
              <a:t>, Stephen R. Thom, and </a:t>
            </a:r>
            <a:r>
              <a:rPr lang="en-US" dirty="0" err="1">
                <a:latin typeface="Times New Roman"/>
                <a:cs typeface="Times New Roman"/>
              </a:rPr>
              <a:t>Lindell</a:t>
            </a:r>
            <a:r>
              <a:rPr lang="en-US" dirty="0">
                <a:latin typeface="Times New Roman"/>
                <a:cs typeface="Times New Roman"/>
              </a:rPr>
              <a:t> K. Weaver. Practice Recommendations in the Diagnosis, Management, and Prevention of Carbon Monoxide Poisoning. Am J </a:t>
            </a:r>
            <a:r>
              <a:rPr lang="en-US" dirty="0" err="1">
                <a:latin typeface="Times New Roman"/>
                <a:cs typeface="Times New Roman"/>
              </a:rPr>
              <a:t>Respir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Crit</a:t>
            </a:r>
            <a:r>
              <a:rPr lang="en-US" dirty="0">
                <a:latin typeface="Times New Roman"/>
                <a:cs typeface="Times New Roman"/>
              </a:rPr>
              <a:t> Care Med, 2012; 186, (11),:10 95–1101,.</a:t>
            </a:r>
            <a:endParaRPr lang="tr-TR" dirty="0">
              <a:latin typeface="Times New Roman"/>
              <a:cs typeface="Times New Roman"/>
            </a:endParaRPr>
          </a:p>
          <a:p>
            <a:pPr lvl="0">
              <a:lnSpc>
                <a:spcPct val="120000"/>
              </a:lnSpc>
              <a:spcBef>
                <a:spcPts val="200"/>
              </a:spcBef>
            </a:pPr>
            <a:r>
              <a:rPr lang="en-US" dirty="0" err="1">
                <a:latin typeface="Times New Roman"/>
                <a:cs typeface="Times New Roman"/>
              </a:rPr>
              <a:t>Peri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Arbak</a:t>
            </a:r>
            <a:r>
              <a:rPr lang="en-US" dirty="0">
                <a:latin typeface="Times New Roman"/>
                <a:cs typeface="Times New Roman"/>
              </a:rPr>
              <a:t>. </a:t>
            </a:r>
            <a:r>
              <a:rPr lang="en-US" dirty="0" err="1">
                <a:latin typeface="Times New Roman"/>
                <a:cs typeface="Times New Roman"/>
              </a:rPr>
              <a:t>Karbon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Monoksit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inhalasyonuna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Bağlı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Sağlık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Sorunları</a:t>
            </a:r>
            <a:r>
              <a:rPr lang="en-US" dirty="0">
                <a:latin typeface="Times New Roman"/>
                <a:cs typeface="Times New Roman"/>
              </a:rPr>
              <a:t>. </a:t>
            </a:r>
            <a:r>
              <a:rPr lang="en-US" dirty="0" err="1">
                <a:latin typeface="Times New Roman"/>
                <a:cs typeface="Times New Roman"/>
              </a:rPr>
              <a:t>Özlü</a:t>
            </a:r>
            <a:r>
              <a:rPr lang="en-US" dirty="0">
                <a:latin typeface="Times New Roman"/>
                <a:cs typeface="Times New Roman"/>
              </a:rPr>
              <a:t> T, </a:t>
            </a:r>
            <a:r>
              <a:rPr lang="en-US" dirty="0" err="1">
                <a:latin typeface="Times New Roman"/>
                <a:cs typeface="Times New Roman"/>
              </a:rPr>
              <a:t>Metintaş</a:t>
            </a:r>
            <a:r>
              <a:rPr lang="en-US" dirty="0">
                <a:latin typeface="Times New Roman"/>
                <a:cs typeface="Times New Roman"/>
              </a:rPr>
              <a:t> M, </a:t>
            </a:r>
            <a:r>
              <a:rPr lang="en-US" dirty="0" err="1">
                <a:latin typeface="Times New Roman"/>
                <a:cs typeface="Times New Roman"/>
              </a:rPr>
              <a:t>Karadağ</a:t>
            </a:r>
            <a:r>
              <a:rPr lang="en-US" dirty="0">
                <a:latin typeface="Times New Roman"/>
                <a:cs typeface="Times New Roman"/>
              </a:rPr>
              <a:t> M, Kaya A (</a:t>
            </a:r>
            <a:r>
              <a:rPr lang="en-US" dirty="0" err="1">
                <a:latin typeface="Times New Roman"/>
                <a:cs typeface="Times New Roman"/>
              </a:rPr>
              <a:t>editörler</a:t>
            </a:r>
            <a:r>
              <a:rPr lang="en-US" dirty="0">
                <a:latin typeface="Times New Roman"/>
                <a:cs typeface="Times New Roman"/>
              </a:rPr>
              <a:t>). </a:t>
            </a:r>
            <a:r>
              <a:rPr lang="en-US" dirty="0" err="1">
                <a:latin typeface="Times New Roman"/>
                <a:cs typeface="Times New Roman"/>
              </a:rPr>
              <a:t>Solunum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Sistemi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ve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Hastalaıkları</a:t>
            </a:r>
            <a:r>
              <a:rPr lang="en-US" dirty="0">
                <a:latin typeface="Times New Roman"/>
                <a:cs typeface="Times New Roman"/>
              </a:rPr>
              <a:t>: </a:t>
            </a:r>
            <a:r>
              <a:rPr lang="en-US" dirty="0" err="1">
                <a:latin typeface="Times New Roman"/>
                <a:cs typeface="Times New Roman"/>
              </a:rPr>
              <a:t>Temel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Başvuru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Kitabı</a:t>
            </a:r>
            <a:r>
              <a:rPr lang="en-US" dirty="0">
                <a:latin typeface="Times New Roman"/>
                <a:cs typeface="Times New Roman"/>
              </a:rPr>
              <a:t>. İstanbul Tıp </a:t>
            </a:r>
            <a:r>
              <a:rPr lang="en-US" dirty="0" err="1">
                <a:latin typeface="Times New Roman"/>
                <a:cs typeface="Times New Roman"/>
              </a:rPr>
              <a:t>Kitapevi</a:t>
            </a:r>
            <a:r>
              <a:rPr lang="en-US" dirty="0">
                <a:latin typeface="Times New Roman"/>
                <a:cs typeface="Times New Roman"/>
              </a:rPr>
              <a:t>. 2010. </a:t>
            </a:r>
            <a:r>
              <a:rPr lang="en-US" dirty="0" err="1">
                <a:latin typeface="Times New Roman"/>
                <a:cs typeface="Times New Roman"/>
              </a:rPr>
              <a:t>Cilt</a:t>
            </a:r>
            <a:r>
              <a:rPr lang="en-US" dirty="0">
                <a:latin typeface="Times New Roman"/>
                <a:cs typeface="Times New Roman"/>
              </a:rPr>
              <a:t> 2: 2045-2048. </a:t>
            </a:r>
            <a:endParaRPr lang="tr-TR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73322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Buz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Dağı</a:t>
            </a:r>
            <a:r>
              <a:rPr lang="en-US" dirty="0" smtClean="0">
                <a:solidFill>
                  <a:schemeClr val="tx1"/>
                </a:solidFill>
              </a:rPr>
              <a:t>…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1812" b="11812"/>
          <a:stretch>
            <a:fillRect/>
          </a:stretch>
        </p:blipFill>
        <p:spPr>
          <a:xfrm>
            <a:off x="4751877" y="1543386"/>
            <a:ext cx="4168775" cy="4351338"/>
          </a:xfrm>
        </p:spPr>
      </p:pic>
      <p:sp>
        <p:nvSpPr>
          <p:cNvPr id="5" name="TextBox 4"/>
          <p:cNvSpPr txBox="1"/>
          <p:nvPr/>
        </p:nvSpPr>
        <p:spPr>
          <a:xfrm>
            <a:off x="642784" y="1818869"/>
            <a:ext cx="393509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 </a:t>
            </a:r>
            <a:r>
              <a:rPr lang="en-US" sz="3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zehirlenmesi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olgularının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</a:t>
            </a:r>
            <a:r>
              <a:rPr lang="en-US" sz="3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pek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çoğuna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</a:t>
            </a:r>
            <a:r>
              <a:rPr lang="en-US" sz="3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tanı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konulamamakta</a:t>
            </a:r>
            <a:endParaRPr lang="en-US" sz="3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848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Teşekkürler</a:t>
            </a:r>
            <a:r>
              <a:rPr lang="is-IS" dirty="0" smtClean="0">
                <a:solidFill>
                  <a:schemeClr val="tx1"/>
                </a:solidFill>
              </a:rPr>
              <a:t>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1379104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Endojen</a:t>
            </a:r>
            <a:r>
              <a:rPr lang="en-US" dirty="0" smtClean="0">
                <a:solidFill>
                  <a:schemeClr val="tx1"/>
                </a:solidFill>
              </a:rPr>
              <a:t> CO</a:t>
            </a:r>
            <a:r>
              <a:rPr lang="is-IS" dirty="0" smtClean="0">
                <a:solidFill>
                  <a:schemeClr val="tx1"/>
                </a:solidFill>
              </a:rPr>
              <a:t>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 </a:t>
            </a:r>
            <a:r>
              <a:rPr lang="en-US" dirty="0" err="1"/>
              <a:t>insan</a:t>
            </a:r>
            <a:r>
              <a:rPr lang="en-US" dirty="0"/>
              <a:t> </a:t>
            </a:r>
            <a:r>
              <a:rPr lang="en-US" dirty="0" err="1" smtClean="0"/>
              <a:t>vücudunda</a:t>
            </a:r>
            <a:r>
              <a:rPr lang="en-US" dirty="0" smtClean="0"/>
              <a:t> hemoglobin </a:t>
            </a:r>
            <a:r>
              <a:rPr lang="en-US" dirty="0" err="1" smtClean="0"/>
              <a:t>indirgenme</a:t>
            </a:r>
            <a:r>
              <a:rPr lang="en-US" dirty="0" smtClean="0"/>
              <a:t> </a:t>
            </a:r>
            <a:r>
              <a:rPr lang="en-US" dirty="0" err="1" smtClean="0"/>
              <a:t>ürünü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 smtClean="0"/>
              <a:t>sınırlı</a:t>
            </a:r>
            <a:r>
              <a:rPr lang="en-US" dirty="0" smtClean="0"/>
              <a:t> </a:t>
            </a:r>
            <a:r>
              <a:rPr lang="en-US" dirty="0" err="1" smtClean="0"/>
              <a:t>düzeyde</a:t>
            </a:r>
            <a:r>
              <a:rPr lang="en-US" dirty="0" smtClean="0"/>
              <a:t> </a:t>
            </a:r>
            <a:r>
              <a:rPr lang="en-US" dirty="0" err="1" smtClean="0"/>
              <a:t>bulunan</a:t>
            </a:r>
            <a:r>
              <a:rPr lang="en-US" dirty="0" smtClean="0"/>
              <a:t> </a:t>
            </a:r>
            <a:r>
              <a:rPr lang="en-US" dirty="0" err="1" smtClean="0"/>
              <a:t>doğal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moleküldür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Bazal</a:t>
            </a:r>
            <a:r>
              <a:rPr lang="en-US" dirty="0" smtClean="0"/>
              <a:t> </a:t>
            </a:r>
            <a:r>
              <a:rPr lang="en-US" dirty="0" err="1"/>
              <a:t>karboksihemoglobin</a:t>
            </a:r>
            <a:r>
              <a:rPr lang="en-US" dirty="0"/>
              <a:t> (</a:t>
            </a:r>
            <a:r>
              <a:rPr lang="en-US" dirty="0" err="1"/>
              <a:t>COHb</a:t>
            </a:r>
            <a:r>
              <a:rPr lang="en-US" dirty="0"/>
              <a:t>) </a:t>
            </a:r>
            <a:r>
              <a:rPr lang="en-US" dirty="0" err="1"/>
              <a:t>doygunluk</a:t>
            </a:r>
            <a:r>
              <a:rPr lang="en-US" dirty="0"/>
              <a:t> </a:t>
            </a:r>
            <a:r>
              <a:rPr lang="en-US" dirty="0" err="1"/>
              <a:t>oranı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err="1"/>
              <a:t>S</a:t>
            </a:r>
            <a:r>
              <a:rPr lang="en-US" dirty="0" err="1" smtClean="0"/>
              <a:t>igara</a:t>
            </a:r>
            <a:r>
              <a:rPr lang="en-US" dirty="0" smtClean="0"/>
              <a:t> </a:t>
            </a:r>
            <a:r>
              <a:rPr lang="en-US" dirty="0" err="1" smtClean="0"/>
              <a:t>içmeyenlerde</a:t>
            </a:r>
            <a:r>
              <a:rPr lang="en-US" dirty="0" smtClean="0"/>
              <a:t> %1-3</a:t>
            </a:r>
          </a:p>
          <a:p>
            <a:pPr lvl="1"/>
            <a:r>
              <a:rPr lang="en-US" dirty="0" err="1"/>
              <a:t>S</a:t>
            </a:r>
            <a:r>
              <a:rPr lang="en-US" dirty="0" err="1" smtClean="0"/>
              <a:t>igara</a:t>
            </a:r>
            <a:r>
              <a:rPr lang="en-US" dirty="0" smtClean="0"/>
              <a:t> </a:t>
            </a:r>
            <a:r>
              <a:rPr lang="en-US" dirty="0" err="1" smtClean="0"/>
              <a:t>içenlerde</a:t>
            </a:r>
            <a:r>
              <a:rPr lang="en-US" dirty="0" smtClean="0"/>
              <a:t> %5-10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572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991</TotalTime>
  <Words>3349</Words>
  <Application>Microsoft Macintosh PowerPoint</Application>
  <PresentationFormat>On-screen Show (4:3)</PresentationFormat>
  <Paragraphs>498</Paragraphs>
  <Slides>80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2" baseType="lpstr">
      <vt:lpstr>Capital</vt:lpstr>
      <vt:lpstr>Document</vt:lpstr>
      <vt:lpstr>Karbonmonoksit Zehirlenmeleri</vt:lpstr>
      <vt:lpstr>Sunum İçeriği</vt:lpstr>
      <vt:lpstr>CO Zehirlenmelerinin Önemi</vt:lpstr>
      <vt:lpstr>Sıklık</vt:lpstr>
      <vt:lpstr>2010 yılı Türkiye’de CO zehirlenmeleri</vt:lpstr>
      <vt:lpstr>Hepsi ayrı bir dram…</vt:lpstr>
      <vt:lpstr>PowerPoint Presentation</vt:lpstr>
      <vt:lpstr>Buz Dağı…</vt:lpstr>
      <vt:lpstr>Endojen CO…</vt:lpstr>
      <vt:lpstr>Sessiz Katil:  Karbon Monoksit </vt:lpstr>
      <vt:lpstr>Tam yanma için…</vt:lpstr>
      <vt:lpstr>CO Kaynakları</vt:lpstr>
      <vt:lpstr>Dikkat!</vt:lpstr>
      <vt:lpstr>CO Zehirlenmeleriyle İlişkili Faktörler</vt:lpstr>
      <vt:lpstr>Risk Grupları</vt:lpstr>
      <vt:lpstr>Soba Zehirlenmeleri</vt:lpstr>
      <vt:lpstr>CO nasıl zarar verir?</vt:lpstr>
      <vt:lpstr>Hemoglobini bloke eder</vt:lpstr>
      <vt:lpstr>Hemoglobinin dokuya oksijen taşımasını engeller</vt:lpstr>
      <vt:lpstr>Hemoglobinin dokuda oksijeni bırakmasını engeller</vt:lpstr>
      <vt:lpstr>PowerPoint Presentation</vt:lpstr>
      <vt:lpstr>Hücre içi solunumu bozar</vt:lpstr>
      <vt:lpstr>Etkilenme</vt:lpstr>
      <vt:lpstr>Kas hücrelerine etkisi</vt:lpstr>
      <vt:lpstr>Beyine etkisi</vt:lpstr>
      <vt:lpstr>Beyine etkiler</vt:lpstr>
      <vt:lpstr>Geç nöropsişik bulgular</vt:lpstr>
      <vt:lpstr>Klinik Görünüm</vt:lpstr>
      <vt:lpstr>Geç dönem</vt:lpstr>
      <vt:lpstr>Komplikasyonlar</vt:lpstr>
      <vt:lpstr>Komplikasyonlar</vt:lpstr>
      <vt:lpstr>Kötü prognoz göstergeleri </vt:lpstr>
      <vt:lpstr>Zehirlenmede Etkili Faktörler</vt:lpstr>
      <vt:lpstr>Ortamda CO yoğunluğu</vt:lpstr>
      <vt:lpstr>BELİRTİ VE BULGULAR</vt:lpstr>
      <vt:lpstr>Klinik görünüm değişken</vt:lpstr>
      <vt:lpstr>Anamnez</vt:lpstr>
      <vt:lpstr>Semptomlar</vt:lpstr>
      <vt:lpstr>Muayene bulguları</vt:lpstr>
      <vt:lpstr>Kesin tanı</vt:lpstr>
      <vt:lpstr>Kan COHb Düzeyleri</vt:lpstr>
      <vt:lpstr>COHb düzeyine göre klinik</vt:lpstr>
      <vt:lpstr>Tetkikler</vt:lpstr>
      <vt:lpstr>Arter Kan Gazı</vt:lpstr>
      <vt:lpstr>EKG</vt:lpstr>
      <vt:lpstr>Kan tetkikleri</vt:lpstr>
      <vt:lpstr>İdrar</vt:lpstr>
      <vt:lpstr>Tıbbi Görüntüleme</vt:lpstr>
      <vt:lpstr>PowerPoint Presentation</vt:lpstr>
      <vt:lpstr>PowerPoint Presentation</vt:lpstr>
      <vt:lpstr>Ayırıcı Tanı</vt:lpstr>
      <vt:lpstr>Kronik CO zehirlenmesi</vt:lpstr>
      <vt:lpstr>Kronik Zehirlenme</vt:lpstr>
      <vt:lpstr>Tedavi</vt:lpstr>
      <vt:lpstr>Olay yerinde müdahale</vt:lpstr>
      <vt:lpstr>Acilde Tedavi: Hafif Olgu</vt:lpstr>
      <vt:lpstr>Ağır Olgu</vt:lpstr>
      <vt:lpstr>PowerPoint Presentation</vt:lpstr>
      <vt:lpstr>PowerPoint Presentation</vt:lpstr>
      <vt:lpstr>PowerPoint Presentation</vt:lpstr>
      <vt:lpstr>PowerPoint Presentation</vt:lpstr>
      <vt:lpstr>Oksijen tedavisi</vt:lpstr>
      <vt:lpstr>PowerPoint Presentation</vt:lpstr>
      <vt:lpstr>Ağır Olgu: Diğer tedaviler</vt:lpstr>
      <vt:lpstr>HBO nasıl etki ediyor?</vt:lpstr>
      <vt:lpstr>HBO nasıl etki ediyor?</vt:lpstr>
      <vt:lpstr>HBO komplikasyon ve kontrendikasyonları</vt:lpstr>
      <vt:lpstr>PowerPoint Presentation</vt:lpstr>
      <vt:lpstr>HBO Endikasyonları</vt:lpstr>
      <vt:lpstr>Fötal CO zehirlenmesi</vt:lpstr>
      <vt:lpstr>Fetüse etkisi daha fazla</vt:lpstr>
      <vt:lpstr>Uzun süreli takip endikasyonları</vt:lpstr>
      <vt:lpstr>PowerPoint Presentation</vt:lpstr>
      <vt:lpstr>Önlemler</vt:lpstr>
      <vt:lpstr>Özetle…</vt:lpstr>
      <vt:lpstr>PowerPoint Presentation</vt:lpstr>
      <vt:lpstr>PowerPoint Presentation</vt:lpstr>
      <vt:lpstr>PowerPoint Presentation</vt:lpstr>
      <vt:lpstr>Kaynaklar</vt:lpstr>
      <vt:lpstr>Teşekkürler…</vt:lpstr>
    </vt:vector>
  </TitlesOfParts>
  <Company>Haksay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Karbonmonoksit Zehirlenmeleri</dc:title>
  <dc:creator>Tevfik Ozlu</dc:creator>
  <cp:lastModifiedBy>Tevfik Ozlu</cp:lastModifiedBy>
  <cp:revision>85</cp:revision>
  <dcterms:created xsi:type="dcterms:W3CDTF">2016-04-15T05:24:13Z</dcterms:created>
  <dcterms:modified xsi:type="dcterms:W3CDTF">2016-04-21T02:48:37Z</dcterms:modified>
</cp:coreProperties>
</file>